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 Target="docProps/thumbnail.jpeg" Type="http://schemas.openxmlformats.org/package/2006/relationships/metadata/thumbnail" Id="rId5"></Relationship></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8" r:id="rId3"/>
    <p:sldId id="259" r:id="rId4"/>
    <p:sldId id="261" r:id="rId5"/>
    <p:sldId id="260" r:id="rId6"/>
    <p:sldId id="264" r:id="rId7"/>
    <p:sldId id="262" r:id="rId8"/>
    <p:sldId id="263" r:id="rId9"/>
    <p:sldId id="266" r:id="rId10"/>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300"/>
    <a:srgbClr val="DAA8F2"/>
    <a:srgbClr val="FF2600"/>
    <a:srgbClr val="FF63EF"/>
    <a:srgbClr val="FAE4C1"/>
    <a:srgbClr val="3839B0"/>
    <a:srgbClr val="2D686D"/>
    <a:srgbClr val="AF33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71" autoAdjust="0"/>
    <p:restoredTop sz="97481" autoAdjust="0"/>
  </p:normalViewPr>
  <p:slideViewPr>
    <p:cSldViewPr showGuides="1">
      <p:cViewPr varScale="1">
        <p:scale>
          <a:sx n="90" d="100"/>
          <a:sy n="90" d="100"/>
        </p:scale>
        <p:origin x="224" y="86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Relationships xmlns="http://schemas.openxmlformats.org/package/2006/relationships"><Relationship Target="slides/slide7.xml" Type="http://schemas.openxmlformats.org/officeDocument/2006/relationships/slide" Id="rId8"></Relationship><Relationship Target="viewProps.xml" Type="http://schemas.openxmlformats.org/officeDocument/2006/relationships/viewProps" Id="rId13"></Relationship><Relationship Target="slides/slide2.xml" Type="http://schemas.openxmlformats.org/officeDocument/2006/relationships/slide" Id="rId3"></Relationship><Relationship Target="slides/slide6.xml" Type="http://schemas.openxmlformats.org/officeDocument/2006/relationships/slide" Id="rId7"></Relationship><Relationship Target="presProps.xml" Type="http://schemas.openxmlformats.org/officeDocument/2006/relationships/presProps" Id="rId12"></Relationship><Relationship Target="slides/slide1.xml" Type="http://schemas.openxmlformats.org/officeDocument/2006/relationships/slide" Id="rId2"></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notesMasters/notesMaster1.xml" Type="http://schemas.openxmlformats.org/officeDocument/2006/relationships/notesMaster" Id="rId11"></Relationship><Relationship Target="slides/slide4.xml" Type="http://schemas.openxmlformats.org/officeDocument/2006/relationships/slide" Id="rId5"></Relationship><Relationship Target="tableStyles.xml" Type="http://schemas.openxmlformats.org/officeDocument/2006/relationships/tableStyles" Id="rId15"></Relationship><Relationship Target="slides/slide9.xml" Type="http://schemas.openxmlformats.org/officeDocument/2006/relationships/slide" Id="rId10"></Relationship><Relationship Target="slides/slide3.xml" Type="http://schemas.openxmlformats.org/officeDocument/2006/relationships/slide" Id="rId4"></Relationship><Relationship Target="slides/slide8.xml" Type="http://schemas.openxmlformats.org/officeDocument/2006/relationships/slide" Id="rId9"></Relationship><Relationship Target="theme/theme1.xml" Type="http://schemas.openxmlformats.org/officeDocument/2006/relationships/theme" Id="rId14"></Relationship></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ca-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20BCB5F9-7167-441E-8F44-838ADA5C2776}" type="datetimeFigureOut">
              <a:rPr lang="ca-ES"/>
              <a:pPr>
                <a:defRPr/>
              </a:pPr>
              <a:t>16/10/20</a:t>
            </a:fld>
            <a:endParaRPr lang="ca-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ca-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ca-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ca-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08596FBF-0CF1-452C-9852-2FA520EDAEF7}" type="slidenum">
              <a:rPr lang="ca-ES"/>
              <a:pPr>
                <a:defRPr/>
              </a:pPr>
              <a:t>‹Nº›</a:t>
            </a:fld>
            <a:endParaRPr lang="ca-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8596FBF-0CF1-452C-9852-2FA520EDAEF7}" type="slidenum">
              <a:rPr lang="ca-ES" smtClean="0"/>
              <a:pPr>
                <a:defRPr/>
              </a:pPr>
              <a:t>1</a:t>
            </a:fld>
            <a:endParaRPr lang="ca-ES"/>
          </a:p>
        </p:txBody>
      </p:sp>
    </p:spTree>
    <p:extLst>
      <p:ext uri="{BB962C8B-B14F-4D97-AF65-F5344CB8AC3E}">
        <p14:creationId xmlns:p14="http://schemas.microsoft.com/office/powerpoint/2010/main" val="33181381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ca-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3E40F69-6E98-4B0C-A16E-E9624A24D82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E550F9-4129-4971-B07D-953BD7708C3E}"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ca-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64F814D-4C13-47A9-A930-E6B2047ABA7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26176A5-0351-4B67-B054-A4C718AD6C9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ca-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7E1750C-FE0F-4870-9ED4-7AFDD050778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D21A747C-93D7-422C-B7CA-BD99456B849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54BEA16-35A5-4C76-A6D9-B4E1EF97B3E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ca-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6FC4326-B58D-47B6-883D-804590A2283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ca-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a-ES"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564753D-4CC1-4FEB-90F6-1B09FEEFBFB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2CE113D-581C-46D5-A764-0FCD78DB6C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ca-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D203E35-E84D-4106-9003-40E54CBBF1F3}"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622715B-29D9-4B70-A3A3-7F7FCC47B6E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tif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7.xml"/><Relationship Id="rId4" Type="http://schemas.openxmlformats.org/officeDocument/2006/relationships/image" Target="../media/image16.tiff"/></Relationships>
</file>

<file path=ppt/slides/_rels/slide5.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17.tiff"/><Relationship Id="rId7" Type="http://schemas.openxmlformats.org/officeDocument/2006/relationships/image" Target="../media/image10.emf"/><Relationship Id="rId2" Type="http://schemas.openxmlformats.org/officeDocument/2006/relationships/image" Target="../media/image14.tiff"/><Relationship Id="rId1" Type="http://schemas.openxmlformats.org/officeDocument/2006/relationships/slideLayout" Target="../slideLayouts/slideLayout7.xml"/><Relationship Id="rId6" Type="http://schemas.openxmlformats.org/officeDocument/2006/relationships/image" Target="../media/image12.tiff"/><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png"/><Relationship Id="rId4" Type="http://schemas.openxmlformats.org/officeDocument/2006/relationships/image" Target="../media/image2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logo_ppt"/>
          <p:cNvPicPr>
            <a:picLocks noChangeAspect="1" noChangeArrowheads="1"/>
          </p:cNvPicPr>
          <p:nvPr/>
        </p:nvPicPr>
        <p:blipFill>
          <a:blip r:embed="rId3" cstate="print"/>
          <a:srcRect/>
          <a:stretch>
            <a:fillRect/>
          </a:stretch>
        </p:blipFill>
        <p:spPr bwMode="auto">
          <a:xfrm>
            <a:off x="4908164" y="6091796"/>
            <a:ext cx="2375670" cy="346437"/>
          </a:xfrm>
          <a:prstGeom prst="rect">
            <a:avLst/>
          </a:prstGeom>
          <a:noFill/>
          <a:ln w="9525">
            <a:noFill/>
            <a:miter lim="800000"/>
            <a:headEnd/>
            <a:tailEnd/>
          </a:ln>
        </p:spPr>
      </p:pic>
      <p:sp>
        <p:nvSpPr>
          <p:cNvPr id="2051" name="Text Box 6"/>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2052" name="Text Box 7"/>
          <p:cNvSpPr txBox="1">
            <a:spLocks noChangeArrowheads="1"/>
          </p:cNvSpPr>
          <p:nvPr/>
        </p:nvSpPr>
        <p:spPr bwMode="auto">
          <a:xfrm>
            <a:off x="4314326" y="1149478"/>
            <a:ext cx="3456657" cy="243143"/>
          </a:xfrm>
          <a:prstGeom prst="rect">
            <a:avLst/>
          </a:prstGeom>
          <a:noFill/>
          <a:ln w="28575" algn="ctr">
            <a:noFill/>
            <a:miter lim="800000"/>
            <a:headEnd/>
            <a:tailEnd/>
          </a:ln>
          <a:effectLst/>
        </p:spPr>
        <p:txBody>
          <a:bodyPr wrap="square">
            <a:spAutoFit/>
          </a:bodyPr>
          <a:lstStyle/>
          <a:p>
            <a:pPr algn="ctr" eaLnBrk="0" hangingPunct="0">
              <a:lnSpc>
                <a:spcPct val="70000"/>
              </a:lnSpc>
              <a:spcBef>
                <a:spcPct val="50000"/>
              </a:spcBef>
            </a:pPr>
            <a:r>
              <a:rPr lang="es-ES" sz="1400" b="1" dirty="0">
                <a:solidFill>
                  <a:srgbClr val="7B6967"/>
                </a:solidFill>
                <a:latin typeface="Tahoma" pitchFamily="34" charset="0"/>
              </a:rPr>
              <a:t>12 de noviembre de 2020</a:t>
            </a:r>
            <a:endParaRPr lang="es-ES" sz="1400" dirty="0">
              <a:latin typeface="Tahoma" pitchFamily="34" charset="0"/>
            </a:endParaRPr>
          </a:p>
        </p:txBody>
      </p:sp>
      <p:pic>
        <p:nvPicPr>
          <p:cNvPr id="2053" name="Picture 8" descr="logo nuevo"/>
          <p:cNvPicPr>
            <a:picLocks noChangeAspect="1" noChangeArrowheads="1"/>
          </p:cNvPicPr>
          <p:nvPr/>
        </p:nvPicPr>
        <p:blipFill>
          <a:blip r:embed="rId4" cstate="print"/>
          <a:srcRect/>
          <a:stretch>
            <a:fillRect/>
          </a:stretch>
        </p:blipFill>
        <p:spPr bwMode="auto">
          <a:xfrm>
            <a:off x="10724341" y="6133284"/>
            <a:ext cx="975594" cy="449803"/>
          </a:xfrm>
          <a:prstGeom prst="rect">
            <a:avLst/>
          </a:prstGeom>
          <a:noFill/>
          <a:ln w="9525">
            <a:noFill/>
            <a:miter lim="800000"/>
            <a:headEnd/>
            <a:tailEnd/>
          </a:ln>
        </p:spPr>
      </p:pic>
      <p:sp>
        <p:nvSpPr>
          <p:cNvPr id="2054" name="Rectangle 14"/>
          <p:cNvSpPr>
            <a:spLocks noChangeArrowheads="1"/>
          </p:cNvSpPr>
          <p:nvPr/>
        </p:nvSpPr>
        <p:spPr bwMode="auto">
          <a:xfrm>
            <a:off x="839416" y="2018044"/>
            <a:ext cx="10585175" cy="961590"/>
          </a:xfrm>
          <a:prstGeom prst="rect">
            <a:avLst/>
          </a:prstGeom>
          <a:solidFill>
            <a:schemeClr val="accent1"/>
          </a:solidFill>
          <a:ln w="9525">
            <a:solidFill>
              <a:schemeClr val="tx1"/>
            </a:solidFill>
            <a:miter lim="800000"/>
            <a:headEnd/>
            <a:tailEnd/>
          </a:ln>
          <a:effectLst/>
        </p:spPr>
        <p:txBody>
          <a:bodyPr wrap="none" anchor="ctr"/>
          <a:lstStyle/>
          <a:p>
            <a:endParaRPr lang="ca-ES"/>
          </a:p>
        </p:txBody>
      </p:sp>
      <p:sp>
        <p:nvSpPr>
          <p:cNvPr id="2055" name="Rectangle 13"/>
          <p:cNvSpPr>
            <a:spLocks noChangeArrowheads="1"/>
          </p:cNvSpPr>
          <p:nvPr/>
        </p:nvSpPr>
        <p:spPr bwMode="auto">
          <a:xfrm>
            <a:off x="970050" y="2287970"/>
            <a:ext cx="10153128" cy="400110"/>
          </a:xfrm>
          <a:prstGeom prst="rect">
            <a:avLst/>
          </a:prstGeom>
          <a:noFill/>
          <a:ln w="9525">
            <a:noFill/>
            <a:miter lim="800000"/>
            <a:headEnd/>
            <a:tailEnd/>
          </a:ln>
          <a:effectLst/>
        </p:spPr>
        <p:txBody>
          <a:bodyPr wrap="square" anchor="ctr">
            <a:spAutoFit/>
          </a:bodyPr>
          <a:lstStyle/>
          <a:p>
            <a:pPr algn="ctr"/>
            <a:r>
              <a:rPr lang="en-GB" sz="2000" b="1" dirty="0">
                <a:effectLst/>
                <a:latin typeface="Century Gothic" panose="020B0502020202020204" pitchFamily="34" charset="0"/>
                <a:ea typeface="Times New Roman" panose="02020603050405020304" pitchFamily="18" charset="0"/>
                <a:cs typeface="Times New Roman" panose="02020603050405020304" pitchFamily="18" charset="0"/>
              </a:rPr>
              <a:t>Blood-based biomarker for early diagnosis of Alzheimer’s disease</a:t>
            </a:r>
            <a:endParaRPr lang="es-ES" sz="2000" b="1" dirty="0"/>
          </a:p>
        </p:txBody>
      </p:sp>
      <p:sp>
        <p:nvSpPr>
          <p:cNvPr id="2070" name="Rectangle 22"/>
          <p:cNvSpPr>
            <a:spLocks noChangeArrowheads="1"/>
          </p:cNvSpPr>
          <p:nvPr/>
        </p:nvSpPr>
        <p:spPr bwMode="auto">
          <a:xfrm>
            <a:off x="1524000" y="2094984"/>
            <a:ext cx="184731" cy="369332"/>
          </a:xfrm>
          <a:prstGeom prst="rect">
            <a:avLst/>
          </a:prstGeom>
          <a:noFill/>
          <a:ln w="9525">
            <a:noFill/>
            <a:miter lim="800000"/>
            <a:headEnd/>
            <a:tailEnd/>
          </a:ln>
          <a:effectLst/>
        </p:spPr>
        <p:txBody>
          <a:bodyPr wrap="none" anchor="ctr">
            <a:spAutoFit/>
          </a:bodyPr>
          <a:lstStyle/>
          <a:p>
            <a:endParaRPr lang="es-ES"/>
          </a:p>
        </p:txBody>
      </p:sp>
      <p:sp>
        <p:nvSpPr>
          <p:cNvPr id="2071" name="Rectangle 23"/>
          <p:cNvSpPr>
            <a:spLocks noChangeArrowheads="1"/>
          </p:cNvSpPr>
          <p:nvPr/>
        </p:nvSpPr>
        <p:spPr bwMode="auto">
          <a:xfrm>
            <a:off x="1524001" y="2727325"/>
            <a:ext cx="441325"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endParaRPr lang="en-US"/>
          </a:p>
        </p:txBody>
      </p:sp>
      <p:sp>
        <p:nvSpPr>
          <p:cNvPr id="2072" name="Rectangle 24"/>
          <p:cNvSpPr>
            <a:spLocks noChangeArrowheads="1"/>
          </p:cNvSpPr>
          <p:nvPr/>
        </p:nvSpPr>
        <p:spPr bwMode="auto">
          <a:xfrm>
            <a:off x="1524000" y="3563939"/>
            <a:ext cx="312738" cy="274637"/>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endParaRPr lang="en-US"/>
          </a:p>
        </p:txBody>
      </p:sp>
      <p:sp>
        <p:nvSpPr>
          <p:cNvPr id="2073" name="Rectangle 25"/>
          <p:cNvSpPr>
            <a:spLocks noChangeArrowheads="1"/>
          </p:cNvSpPr>
          <p:nvPr/>
        </p:nvSpPr>
        <p:spPr bwMode="auto">
          <a:xfrm>
            <a:off x="1524001" y="4305300"/>
            <a:ext cx="290513"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r>
              <a:rPr lang="es-ES" sz="600"/>
              <a:t> </a:t>
            </a:r>
            <a:endParaRPr lang="es-ES"/>
          </a:p>
        </p:txBody>
      </p:sp>
      <p:pic>
        <p:nvPicPr>
          <p:cNvPr id="15" name="Imagen 14" descr="Imagen que contiene dibujo&#10;&#10;Descripción generada automáticamente">
            <a:extLst>
              <a:ext uri="{FF2B5EF4-FFF2-40B4-BE49-F238E27FC236}">
                <a16:creationId xmlns:a16="http://schemas.microsoft.com/office/drawing/2014/main" id="{F0219652-8DF8-4973-8203-18322AB30DE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85852" y="6165305"/>
            <a:ext cx="1793724" cy="347511"/>
          </a:xfrm>
          <a:prstGeom prst="rect">
            <a:avLst/>
          </a:prstGeom>
        </p:spPr>
      </p:pic>
      <p:cxnSp>
        <p:nvCxnSpPr>
          <p:cNvPr id="21" name="Conector recto 20">
            <a:extLst>
              <a:ext uri="{FF2B5EF4-FFF2-40B4-BE49-F238E27FC236}">
                <a16:creationId xmlns:a16="http://schemas.microsoft.com/office/drawing/2014/main" id="{D21FF64C-14F7-498C-8C6C-26E1E3C01262}"/>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22" name="CuadroTexto 21">
            <a:extLst>
              <a:ext uri="{FF2B5EF4-FFF2-40B4-BE49-F238E27FC236}">
                <a16:creationId xmlns:a16="http://schemas.microsoft.com/office/drawing/2014/main" id="{349BE210-B8F6-4AC2-AA2F-9D926E1F7388}"/>
              </a:ext>
            </a:extLst>
          </p:cNvPr>
          <p:cNvSpPr txBox="1"/>
          <p:nvPr/>
        </p:nvSpPr>
        <p:spPr>
          <a:xfrm>
            <a:off x="4451770" y="4944576"/>
            <a:ext cx="3288459" cy="369332"/>
          </a:xfrm>
          <a:prstGeom prst="rect">
            <a:avLst/>
          </a:prstGeom>
          <a:noFill/>
        </p:spPr>
        <p:txBody>
          <a:bodyPr wrap="square">
            <a:spAutoFit/>
          </a:bodyPr>
          <a:lstStyle/>
          <a:p>
            <a:r>
              <a:rPr lang="en-GB" sz="1800" b="1" dirty="0">
                <a:effectLst/>
                <a:latin typeface="Century Gothic" panose="020B0502020202020204" pitchFamily="34" charset="0"/>
                <a:ea typeface="Times New Roman" panose="02020603050405020304" pitchFamily="18" charset="0"/>
                <a:cs typeface="Times New Roman" panose="02020603050405020304" pitchFamily="18" charset="0"/>
              </a:rPr>
              <a:t>Prof. José Rodríguez Alvarez </a:t>
            </a:r>
            <a:endParaRPr lang="es-ES" dirty="0"/>
          </a:p>
        </p:txBody>
      </p:sp>
      <p:pic>
        <p:nvPicPr>
          <p:cNvPr id="23" name="Imagen 22">
            <a:extLst>
              <a:ext uri="{FF2B5EF4-FFF2-40B4-BE49-F238E27FC236}">
                <a16:creationId xmlns:a16="http://schemas.microsoft.com/office/drawing/2014/main" id="{2C07DBC6-5C95-46F9-A253-93C7A43A1DC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1405" y="3511308"/>
            <a:ext cx="1770382" cy="818226"/>
          </a:xfrm>
          <a:prstGeom prst="rect">
            <a:avLst/>
          </a:prstGeom>
          <a:noFill/>
          <a:ln>
            <a:noFill/>
          </a:ln>
        </p:spPr>
      </p:pic>
      <p:pic>
        <p:nvPicPr>
          <p:cNvPr id="24" name="Imagen 23" descr="Institut de Neurociències (INc) - UAB Barcelona">
            <a:extLst>
              <a:ext uri="{FF2B5EF4-FFF2-40B4-BE49-F238E27FC236}">
                <a16:creationId xmlns:a16="http://schemas.microsoft.com/office/drawing/2014/main" id="{B6B07DB7-D42F-4882-BD97-286CAEB1BA45}"/>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4727606" y="3228778"/>
            <a:ext cx="2715362" cy="1280342"/>
          </a:xfrm>
          <a:prstGeom prst="rect">
            <a:avLst/>
          </a:prstGeom>
          <a:noFill/>
          <a:ln>
            <a:noFill/>
          </a:ln>
        </p:spPr>
      </p:pic>
      <p:pic>
        <p:nvPicPr>
          <p:cNvPr id="25" name="Imagen 24" descr="CIBERNED on Twitter: &quot;#NuestroTrabajo: La misión de @ciberned es fomentar  la investigación #científica y técnica de excelencia en el ámbito de la  salud. ➡ Uno de sus principales objetivos es conseguir resultados">
            <a:extLst>
              <a:ext uri="{FF2B5EF4-FFF2-40B4-BE49-F238E27FC236}">
                <a16:creationId xmlns:a16="http://schemas.microsoft.com/office/drawing/2014/main" id="{2D0EF2DC-5A38-4422-9D0B-5AB1B907466E}"/>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896200" y="3409015"/>
            <a:ext cx="1944216" cy="85912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774059" y="905067"/>
            <a:ext cx="10030819" cy="461665"/>
          </a:xfrm>
          <a:prstGeom prst="rect">
            <a:avLst/>
          </a:prstGeom>
          <a:noFill/>
        </p:spPr>
        <p:txBody>
          <a:bodyPr wrap="square">
            <a:spAutoFit/>
          </a:bodyPr>
          <a:lstStyle/>
          <a:p>
            <a:r>
              <a:rPr lang="es-ES" sz="2400" b="1" dirty="0" err="1">
                <a:solidFill>
                  <a:srgbClr val="2D686D"/>
                </a:solidFill>
              </a:rPr>
              <a:t>Problem</a:t>
            </a:r>
            <a:r>
              <a:rPr lang="es-ES" sz="2400" b="1" dirty="0">
                <a:solidFill>
                  <a:srgbClr val="2D686D"/>
                </a:solidFill>
              </a:rPr>
              <a:t> to be </a:t>
            </a:r>
            <a:r>
              <a:rPr lang="es-ES" sz="2400" b="1" dirty="0" err="1">
                <a:solidFill>
                  <a:srgbClr val="2D686D"/>
                </a:solidFill>
              </a:rPr>
              <a:t>solved</a:t>
            </a:r>
            <a:r>
              <a:rPr lang="es-ES" sz="2400" b="1" dirty="0">
                <a:solidFill>
                  <a:srgbClr val="2D686D"/>
                </a:solidFill>
              </a:rPr>
              <a:t> : </a:t>
            </a:r>
            <a:r>
              <a:rPr lang="es-ES" sz="2400" b="1" dirty="0" err="1">
                <a:solidFill>
                  <a:srgbClr val="2D686D"/>
                </a:solidFill>
              </a:rPr>
              <a:t>earlier</a:t>
            </a:r>
            <a:r>
              <a:rPr lang="es-ES" sz="2400" b="1" dirty="0">
                <a:solidFill>
                  <a:srgbClr val="2D686D"/>
                </a:solidFill>
              </a:rPr>
              <a:t> diagnosis of </a:t>
            </a:r>
            <a:r>
              <a:rPr lang="es-ES" sz="2400" b="1" dirty="0" err="1">
                <a:solidFill>
                  <a:srgbClr val="2D686D"/>
                </a:solidFill>
              </a:rPr>
              <a:t>Alzheimer’s</a:t>
            </a:r>
            <a:r>
              <a:rPr lang="es-ES" sz="2400" b="1" dirty="0">
                <a:solidFill>
                  <a:srgbClr val="2D686D"/>
                </a:solidFill>
              </a:rPr>
              <a:t> </a:t>
            </a:r>
            <a:r>
              <a:rPr lang="es-ES" sz="2400" b="1" dirty="0" err="1">
                <a:solidFill>
                  <a:srgbClr val="2D686D"/>
                </a:solidFill>
              </a:rPr>
              <a:t>disease</a:t>
            </a:r>
            <a:endParaRPr lang="es-ES" sz="2400" b="1"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grpSp>
        <p:nvGrpSpPr>
          <p:cNvPr id="62" name="Grupo 61">
            <a:extLst>
              <a:ext uri="{FF2B5EF4-FFF2-40B4-BE49-F238E27FC236}">
                <a16:creationId xmlns:a16="http://schemas.microsoft.com/office/drawing/2014/main" id="{2A11AD7A-7106-9A4A-9B56-C98130BFCEB3}"/>
              </a:ext>
            </a:extLst>
          </p:cNvPr>
          <p:cNvGrpSpPr/>
          <p:nvPr/>
        </p:nvGrpSpPr>
        <p:grpSpPr>
          <a:xfrm>
            <a:off x="1559497" y="3284984"/>
            <a:ext cx="9937104" cy="621650"/>
            <a:chOff x="1559497" y="3284984"/>
            <a:chExt cx="9937104" cy="621650"/>
          </a:xfrm>
        </p:grpSpPr>
        <p:grpSp>
          <p:nvGrpSpPr>
            <p:cNvPr id="44" name="Grupo 43">
              <a:extLst>
                <a:ext uri="{FF2B5EF4-FFF2-40B4-BE49-F238E27FC236}">
                  <a16:creationId xmlns:a16="http://schemas.microsoft.com/office/drawing/2014/main" id="{A76A420A-4264-FC47-928F-23E826C0851D}"/>
                </a:ext>
              </a:extLst>
            </p:cNvPr>
            <p:cNvGrpSpPr/>
            <p:nvPr/>
          </p:nvGrpSpPr>
          <p:grpSpPr>
            <a:xfrm>
              <a:off x="1559497" y="3645024"/>
              <a:ext cx="9937104" cy="261610"/>
              <a:chOff x="1559497" y="3872265"/>
              <a:chExt cx="9937104" cy="261610"/>
            </a:xfrm>
          </p:grpSpPr>
          <p:sp>
            <p:nvSpPr>
              <p:cNvPr id="17" name="Cheurón 16">
                <a:extLst>
                  <a:ext uri="{FF2B5EF4-FFF2-40B4-BE49-F238E27FC236}">
                    <a16:creationId xmlns:a16="http://schemas.microsoft.com/office/drawing/2014/main" id="{AF73E9FC-131D-B94E-8887-1AE46C0D89BD}"/>
                  </a:ext>
                </a:extLst>
              </p:cNvPr>
              <p:cNvSpPr/>
              <p:nvPr/>
            </p:nvSpPr>
            <p:spPr>
              <a:xfrm>
                <a:off x="1559497" y="3897019"/>
                <a:ext cx="9937104" cy="229054"/>
              </a:xfrm>
              <a:prstGeom prst="chevron">
                <a:avLst/>
              </a:prstGeom>
              <a:gradFill flip="none" rotWithShape="1">
                <a:gsLst>
                  <a:gs pos="75000">
                    <a:srgbClr val="FF0000"/>
                  </a:gs>
                  <a:gs pos="33000">
                    <a:srgbClr val="3366FF"/>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8" name="CuadroTexto 17">
                <a:extLst>
                  <a:ext uri="{FF2B5EF4-FFF2-40B4-BE49-F238E27FC236}">
                    <a16:creationId xmlns:a16="http://schemas.microsoft.com/office/drawing/2014/main" id="{2E4E4C9A-4827-504C-98A3-ACE448C804E9}"/>
                  </a:ext>
                </a:extLst>
              </p:cNvPr>
              <p:cNvSpPr txBox="1"/>
              <p:nvPr/>
            </p:nvSpPr>
            <p:spPr>
              <a:xfrm>
                <a:off x="2495600" y="3872265"/>
                <a:ext cx="4995278" cy="261610"/>
              </a:xfrm>
              <a:prstGeom prst="rect">
                <a:avLst/>
              </a:prstGeom>
              <a:noFill/>
            </p:spPr>
            <p:txBody>
              <a:bodyPr wrap="none" rtlCol="0">
                <a:spAutoFit/>
              </a:bodyPr>
              <a:lstStyle/>
              <a:p>
                <a:r>
                  <a:rPr lang="en-US" sz="1100" b="1" dirty="0">
                    <a:solidFill>
                      <a:schemeClr val="accent3"/>
                    </a:solidFill>
                    <a:latin typeface="Arial"/>
                    <a:cs typeface="Arial"/>
                  </a:rPr>
                  <a:t>Alzheimer’s disease progression (10 to 20 years until clinical diagnosis)</a:t>
                </a:r>
              </a:p>
            </p:txBody>
          </p:sp>
        </p:grpSp>
        <p:sp>
          <p:nvSpPr>
            <p:cNvPr id="45" name="16 Rectángulo">
              <a:extLst>
                <a:ext uri="{FF2B5EF4-FFF2-40B4-BE49-F238E27FC236}">
                  <a16:creationId xmlns:a16="http://schemas.microsoft.com/office/drawing/2014/main" id="{C17A63AE-92F8-7244-A3C0-35810B4B43D8}"/>
                </a:ext>
              </a:extLst>
            </p:cNvPr>
            <p:cNvSpPr/>
            <p:nvPr/>
          </p:nvSpPr>
          <p:spPr>
            <a:xfrm>
              <a:off x="4069499" y="3284984"/>
              <a:ext cx="1450437" cy="320823"/>
            </a:xfrm>
            <a:prstGeom prst="rect">
              <a:avLst/>
            </a:prstGeom>
          </p:spPr>
          <p:txBody>
            <a:bodyPr wrap="none">
              <a:spAutoFit/>
            </a:bodyPr>
            <a:lstStyle/>
            <a:p>
              <a:pPr algn="ctr"/>
              <a:r>
                <a:rPr lang="en-US" sz="1600" dirty="0">
                  <a:latin typeface="Arial"/>
                  <a:cs typeface="Arial"/>
                </a:rPr>
                <a:t>Preclinical AD</a:t>
              </a:r>
            </a:p>
          </p:txBody>
        </p:sp>
        <p:sp>
          <p:nvSpPr>
            <p:cNvPr id="46" name="16 Rectángulo">
              <a:extLst>
                <a:ext uri="{FF2B5EF4-FFF2-40B4-BE49-F238E27FC236}">
                  <a16:creationId xmlns:a16="http://schemas.microsoft.com/office/drawing/2014/main" id="{FF8AE460-EEED-8E48-A58C-B6FE9911BFFF}"/>
                </a:ext>
              </a:extLst>
            </p:cNvPr>
            <p:cNvSpPr/>
            <p:nvPr/>
          </p:nvSpPr>
          <p:spPr>
            <a:xfrm>
              <a:off x="8349184" y="3284984"/>
              <a:ext cx="2067296" cy="338554"/>
            </a:xfrm>
            <a:prstGeom prst="rect">
              <a:avLst/>
            </a:prstGeom>
          </p:spPr>
          <p:txBody>
            <a:bodyPr wrap="none">
              <a:spAutoFit/>
            </a:bodyPr>
            <a:lstStyle/>
            <a:p>
              <a:pPr algn="ctr"/>
              <a:r>
                <a:rPr lang="en-US" sz="1600" dirty="0">
                  <a:latin typeface="Arial"/>
                  <a:cs typeface="Arial"/>
                </a:rPr>
                <a:t>Alzheimer’s disease</a:t>
              </a:r>
            </a:p>
          </p:txBody>
        </p:sp>
      </p:grpSp>
      <p:grpSp>
        <p:nvGrpSpPr>
          <p:cNvPr id="64" name="Grupo 63">
            <a:extLst>
              <a:ext uri="{FF2B5EF4-FFF2-40B4-BE49-F238E27FC236}">
                <a16:creationId xmlns:a16="http://schemas.microsoft.com/office/drawing/2014/main" id="{DE7DFE58-2874-BB4F-81AE-6A53E99134BB}"/>
              </a:ext>
            </a:extLst>
          </p:cNvPr>
          <p:cNvGrpSpPr/>
          <p:nvPr/>
        </p:nvGrpSpPr>
        <p:grpSpPr>
          <a:xfrm>
            <a:off x="358024" y="1340333"/>
            <a:ext cx="11066568" cy="2232684"/>
            <a:chOff x="358024" y="1340333"/>
            <a:chExt cx="11066568" cy="2232684"/>
          </a:xfrm>
        </p:grpSpPr>
        <p:grpSp>
          <p:nvGrpSpPr>
            <p:cNvPr id="4" name="Grupo 3">
              <a:extLst>
                <a:ext uri="{FF2B5EF4-FFF2-40B4-BE49-F238E27FC236}">
                  <a16:creationId xmlns:a16="http://schemas.microsoft.com/office/drawing/2014/main" id="{EA6E4CFD-E027-7A4C-B4AB-4105662AF90C}"/>
                </a:ext>
              </a:extLst>
            </p:cNvPr>
            <p:cNvGrpSpPr/>
            <p:nvPr/>
          </p:nvGrpSpPr>
          <p:grpSpPr>
            <a:xfrm>
              <a:off x="358024" y="1340333"/>
              <a:ext cx="11066568" cy="1944651"/>
              <a:chOff x="358024" y="1556357"/>
              <a:chExt cx="11066568" cy="1944651"/>
            </a:xfrm>
          </p:grpSpPr>
          <p:pic>
            <p:nvPicPr>
              <p:cNvPr id="19" name="Picture 2">
                <a:extLst>
                  <a:ext uri="{FF2B5EF4-FFF2-40B4-BE49-F238E27FC236}">
                    <a16:creationId xmlns:a16="http://schemas.microsoft.com/office/drawing/2014/main" id="{8208E0EA-1817-2F4B-B0D7-7322C8B6737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24" t="10567" b="4049"/>
              <a:stretch/>
            </p:blipFill>
            <p:spPr bwMode="auto">
              <a:xfrm>
                <a:off x="2063552" y="1780524"/>
                <a:ext cx="2571088" cy="151749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grpSp>
            <p:nvGrpSpPr>
              <p:cNvPr id="2" name="Grupo 1">
                <a:extLst>
                  <a:ext uri="{FF2B5EF4-FFF2-40B4-BE49-F238E27FC236}">
                    <a16:creationId xmlns:a16="http://schemas.microsoft.com/office/drawing/2014/main" id="{00D8B464-B95C-764D-92F7-06A68566C344}"/>
                  </a:ext>
                </a:extLst>
              </p:cNvPr>
              <p:cNvGrpSpPr/>
              <p:nvPr/>
            </p:nvGrpSpPr>
            <p:grpSpPr>
              <a:xfrm>
                <a:off x="7320136" y="1556357"/>
                <a:ext cx="4104456" cy="1944651"/>
                <a:chOff x="7320136" y="1542520"/>
                <a:chExt cx="4104456" cy="1944651"/>
              </a:xfrm>
            </p:grpSpPr>
            <p:sp>
              <p:nvSpPr>
                <p:cNvPr id="20" name="6 Rectángulo">
                  <a:extLst>
                    <a:ext uri="{FF2B5EF4-FFF2-40B4-BE49-F238E27FC236}">
                      <a16:creationId xmlns:a16="http://schemas.microsoft.com/office/drawing/2014/main" id="{11B13106-BACC-424F-92E2-37CBEF1DDC28}"/>
                    </a:ext>
                  </a:extLst>
                </p:cNvPr>
                <p:cNvSpPr/>
                <p:nvPr/>
              </p:nvSpPr>
              <p:spPr>
                <a:xfrm>
                  <a:off x="7320136" y="2200695"/>
                  <a:ext cx="1421938" cy="584775"/>
                </a:xfrm>
                <a:prstGeom prst="rect">
                  <a:avLst/>
                </a:prstGeom>
              </p:spPr>
              <p:txBody>
                <a:bodyPr wrap="square">
                  <a:spAutoFit/>
                </a:bodyPr>
                <a:lstStyle/>
                <a:p>
                  <a:pPr algn="ctr"/>
                  <a:r>
                    <a:rPr lang="en-US" sz="1600" dirty="0">
                      <a:latin typeface="Arial"/>
                      <a:cs typeface="Arial"/>
                    </a:rPr>
                    <a:t>Clinical </a:t>
                  </a:r>
                </a:p>
                <a:p>
                  <a:pPr algn="ctr"/>
                  <a:r>
                    <a:rPr lang="en-US" sz="1600" dirty="0">
                      <a:latin typeface="Arial"/>
                      <a:cs typeface="Arial"/>
                    </a:rPr>
                    <a:t>diagnosis</a:t>
                  </a:r>
                </a:p>
              </p:txBody>
            </p:sp>
            <p:grpSp>
              <p:nvGrpSpPr>
                <p:cNvPr id="21" name="Agrupar 5">
                  <a:extLst>
                    <a:ext uri="{FF2B5EF4-FFF2-40B4-BE49-F238E27FC236}">
                      <a16:creationId xmlns:a16="http://schemas.microsoft.com/office/drawing/2014/main" id="{D2FFA5CF-6C00-5A4E-87F3-F271707CAD49}"/>
                    </a:ext>
                  </a:extLst>
                </p:cNvPr>
                <p:cNvGrpSpPr/>
                <p:nvPr/>
              </p:nvGrpSpPr>
              <p:grpSpPr>
                <a:xfrm>
                  <a:off x="10332264" y="1542520"/>
                  <a:ext cx="1092328" cy="1944651"/>
                  <a:chOff x="7072367" y="975637"/>
                  <a:chExt cx="1092328" cy="1944651"/>
                </a:xfrm>
              </p:grpSpPr>
              <p:pic>
                <p:nvPicPr>
                  <p:cNvPr id="28" name="Picture 5">
                    <a:extLst>
                      <a:ext uri="{FF2B5EF4-FFF2-40B4-BE49-F238E27FC236}">
                        <a16:creationId xmlns:a16="http://schemas.microsoft.com/office/drawing/2014/main" id="{F7BB088C-4937-0A44-971B-EF14DB6C5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2367" y="975637"/>
                    <a:ext cx="1092328" cy="115256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9" name="Picture 6">
                    <a:extLst>
                      <a:ext uri="{FF2B5EF4-FFF2-40B4-BE49-F238E27FC236}">
                        <a16:creationId xmlns:a16="http://schemas.microsoft.com/office/drawing/2014/main" id="{958AB223-5655-3949-9EEA-3DAF8906A4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0922" y="1887390"/>
                    <a:ext cx="875219" cy="103289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grpSp>
            <p:grpSp>
              <p:nvGrpSpPr>
                <p:cNvPr id="22" name="Agrupar 4">
                  <a:extLst>
                    <a:ext uri="{FF2B5EF4-FFF2-40B4-BE49-F238E27FC236}">
                      <a16:creationId xmlns:a16="http://schemas.microsoft.com/office/drawing/2014/main" id="{D4DFEF4C-1535-1741-A594-86A19FC8BBD4}"/>
                    </a:ext>
                  </a:extLst>
                </p:cNvPr>
                <p:cNvGrpSpPr/>
                <p:nvPr/>
              </p:nvGrpSpPr>
              <p:grpSpPr>
                <a:xfrm>
                  <a:off x="8667894" y="1718531"/>
                  <a:ext cx="1604570" cy="1263823"/>
                  <a:chOff x="5575658" y="1259992"/>
                  <a:chExt cx="1604570" cy="1263823"/>
                </a:xfrm>
              </p:grpSpPr>
              <p:sp>
                <p:nvSpPr>
                  <p:cNvPr id="23" name="8 Rectángulo">
                    <a:extLst>
                      <a:ext uri="{FF2B5EF4-FFF2-40B4-BE49-F238E27FC236}">
                        <a16:creationId xmlns:a16="http://schemas.microsoft.com/office/drawing/2014/main" id="{C7205AC1-3523-454F-9385-389ABDCA751A}"/>
                      </a:ext>
                    </a:extLst>
                  </p:cNvPr>
                  <p:cNvSpPr/>
                  <p:nvPr/>
                </p:nvSpPr>
                <p:spPr>
                  <a:xfrm>
                    <a:off x="6143093" y="2185261"/>
                    <a:ext cx="469700" cy="338554"/>
                  </a:xfrm>
                  <a:prstGeom prst="rect">
                    <a:avLst/>
                  </a:prstGeom>
                </p:spPr>
                <p:txBody>
                  <a:bodyPr wrap="none">
                    <a:spAutoFit/>
                  </a:bodyPr>
                  <a:lstStyle/>
                  <a:p>
                    <a:pPr algn="ctr"/>
                    <a:r>
                      <a:rPr lang="es-VE" sz="1600" dirty="0">
                        <a:latin typeface="Arial"/>
                        <a:cs typeface="Arial"/>
                      </a:rPr>
                      <a:t>AD</a:t>
                    </a:r>
                  </a:p>
                </p:txBody>
              </p:sp>
              <p:sp>
                <p:nvSpPr>
                  <p:cNvPr id="24" name="15 Rectángulo">
                    <a:extLst>
                      <a:ext uri="{FF2B5EF4-FFF2-40B4-BE49-F238E27FC236}">
                        <a16:creationId xmlns:a16="http://schemas.microsoft.com/office/drawing/2014/main" id="{D5E0EAA3-C3DC-F841-85E0-BEFA679B9C3B}"/>
                      </a:ext>
                    </a:extLst>
                  </p:cNvPr>
                  <p:cNvSpPr/>
                  <p:nvPr/>
                </p:nvSpPr>
                <p:spPr>
                  <a:xfrm>
                    <a:off x="5929146" y="1259992"/>
                    <a:ext cx="897594" cy="338554"/>
                  </a:xfrm>
                  <a:prstGeom prst="rect">
                    <a:avLst/>
                  </a:prstGeom>
                </p:spPr>
                <p:txBody>
                  <a:bodyPr wrap="square">
                    <a:spAutoFit/>
                  </a:bodyPr>
                  <a:lstStyle/>
                  <a:p>
                    <a:pPr algn="ctr"/>
                    <a:r>
                      <a:rPr lang="es-VE" sz="1600" dirty="0">
                        <a:latin typeface="Arial"/>
                        <a:cs typeface="Arial"/>
                      </a:rPr>
                      <a:t>No AD</a:t>
                    </a:r>
                  </a:p>
                </p:txBody>
              </p:sp>
              <p:grpSp>
                <p:nvGrpSpPr>
                  <p:cNvPr id="25" name="Agrupar 3">
                    <a:extLst>
                      <a:ext uri="{FF2B5EF4-FFF2-40B4-BE49-F238E27FC236}">
                        <a16:creationId xmlns:a16="http://schemas.microsoft.com/office/drawing/2014/main" id="{6287EC74-3AAB-D44D-BAB5-FCDF8A2745B9}"/>
                      </a:ext>
                    </a:extLst>
                  </p:cNvPr>
                  <p:cNvGrpSpPr/>
                  <p:nvPr/>
                </p:nvGrpSpPr>
                <p:grpSpPr>
                  <a:xfrm>
                    <a:off x="5575658" y="1674024"/>
                    <a:ext cx="1604570" cy="596798"/>
                    <a:chOff x="5575658" y="1674024"/>
                    <a:chExt cx="1604570" cy="596798"/>
                  </a:xfrm>
                </p:grpSpPr>
                <p:pic>
                  <p:nvPicPr>
                    <p:cNvPr id="26" name="Imagen 25">
                      <a:extLst>
                        <a:ext uri="{FF2B5EF4-FFF2-40B4-BE49-F238E27FC236}">
                          <a16:creationId xmlns:a16="http://schemas.microsoft.com/office/drawing/2014/main" id="{41611B72-3B54-0947-B4AF-3AF79A6A5BAC}"/>
                        </a:ext>
                      </a:extLst>
                    </p:cNvPr>
                    <p:cNvPicPr>
                      <a:picLocks noChangeAspect="1"/>
                    </p:cNvPicPr>
                    <p:nvPr/>
                  </p:nvPicPr>
                  <p:blipFill>
                    <a:blip r:embed="rId5"/>
                    <a:stretch>
                      <a:fillRect/>
                    </a:stretch>
                  </p:blipFill>
                  <p:spPr>
                    <a:xfrm rot="20405222" flipV="1">
                      <a:off x="5575658" y="1674024"/>
                      <a:ext cx="1584000" cy="216000"/>
                    </a:xfrm>
                    <a:prstGeom prst="rect">
                      <a:avLst/>
                    </a:prstGeom>
                  </p:spPr>
                </p:pic>
                <p:pic>
                  <p:nvPicPr>
                    <p:cNvPr id="27" name="Imagen 26">
                      <a:extLst>
                        <a:ext uri="{FF2B5EF4-FFF2-40B4-BE49-F238E27FC236}">
                          <a16:creationId xmlns:a16="http://schemas.microsoft.com/office/drawing/2014/main" id="{9711D8D4-7D54-F244-80E2-A1A90A20A869}"/>
                        </a:ext>
                      </a:extLst>
                    </p:cNvPr>
                    <p:cNvPicPr>
                      <a:picLocks noChangeAspect="1"/>
                    </p:cNvPicPr>
                    <p:nvPr/>
                  </p:nvPicPr>
                  <p:blipFill>
                    <a:blip r:embed="rId6"/>
                    <a:stretch>
                      <a:fillRect/>
                    </a:stretch>
                  </p:blipFill>
                  <p:spPr>
                    <a:xfrm rot="398031">
                      <a:off x="5603093" y="2052732"/>
                      <a:ext cx="1577135" cy="218090"/>
                    </a:xfrm>
                    <a:prstGeom prst="rect">
                      <a:avLst/>
                    </a:prstGeom>
                  </p:spPr>
                </p:pic>
              </p:grpSp>
            </p:grpSp>
          </p:grpSp>
          <p:sp>
            <p:nvSpPr>
              <p:cNvPr id="43" name="6 Rectángulo">
                <a:extLst>
                  <a:ext uri="{FF2B5EF4-FFF2-40B4-BE49-F238E27FC236}">
                    <a16:creationId xmlns:a16="http://schemas.microsoft.com/office/drawing/2014/main" id="{FC4920AF-2780-CC4D-9A2C-818E9C67C9F3}"/>
                  </a:ext>
                </a:extLst>
              </p:cNvPr>
              <p:cNvSpPr/>
              <p:nvPr/>
            </p:nvSpPr>
            <p:spPr>
              <a:xfrm>
                <a:off x="358024" y="1930669"/>
                <a:ext cx="1421938" cy="338554"/>
              </a:xfrm>
              <a:prstGeom prst="rect">
                <a:avLst/>
              </a:prstGeom>
            </p:spPr>
            <p:txBody>
              <a:bodyPr wrap="square">
                <a:spAutoFit/>
              </a:bodyPr>
              <a:lstStyle/>
              <a:p>
                <a:pPr algn="ctr"/>
                <a:r>
                  <a:rPr lang="en-US" sz="1600" dirty="0">
                    <a:latin typeface="Arial"/>
                    <a:cs typeface="Arial"/>
                  </a:rPr>
                  <a:t>Situation now</a:t>
                </a:r>
              </a:p>
            </p:txBody>
          </p:sp>
        </p:grpSp>
        <p:cxnSp>
          <p:nvCxnSpPr>
            <p:cNvPr id="53" name="Conector recto de flecha 52">
              <a:extLst>
                <a:ext uri="{FF2B5EF4-FFF2-40B4-BE49-F238E27FC236}">
                  <a16:creationId xmlns:a16="http://schemas.microsoft.com/office/drawing/2014/main" id="{40CC2C3E-4365-4147-896B-6132BBC05595}"/>
                </a:ext>
              </a:extLst>
            </p:cNvPr>
            <p:cNvCxnSpPr>
              <a:cxnSpLocks/>
              <a:endCxn id="20" idx="2"/>
            </p:cNvCxnSpPr>
            <p:nvPr/>
          </p:nvCxnSpPr>
          <p:spPr>
            <a:xfrm flipV="1">
              <a:off x="8031105" y="2583283"/>
              <a:ext cx="0" cy="98973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3" name="Grupo 62">
            <a:extLst>
              <a:ext uri="{FF2B5EF4-FFF2-40B4-BE49-F238E27FC236}">
                <a16:creationId xmlns:a16="http://schemas.microsoft.com/office/drawing/2014/main" id="{DCA5EB01-CD9C-434B-9630-A5735DA6B793}"/>
              </a:ext>
            </a:extLst>
          </p:cNvPr>
          <p:cNvGrpSpPr/>
          <p:nvPr/>
        </p:nvGrpSpPr>
        <p:grpSpPr>
          <a:xfrm>
            <a:off x="407368" y="3933056"/>
            <a:ext cx="10612547" cy="2880320"/>
            <a:chOff x="407368" y="3933056"/>
            <a:chExt cx="10612547" cy="2880320"/>
          </a:xfrm>
        </p:grpSpPr>
        <p:grpSp>
          <p:nvGrpSpPr>
            <p:cNvPr id="8" name="Agrupar 10">
              <a:extLst>
                <a:ext uri="{FF2B5EF4-FFF2-40B4-BE49-F238E27FC236}">
                  <a16:creationId xmlns:a16="http://schemas.microsoft.com/office/drawing/2014/main" id="{81036B11-5B1A-6A4B-9514-7E55C851503E}"/>
                </a:ext>
              </a:extLst>
            </p:cNvPr>
            <p:cNvGrpSpPr/>
            <p:nvPr/>
          </p:nvGrpSpPr>
          <p:grpSpPr>
            <a:xfrm>
              <a:off x="8040216" y="4863491"/>
              <a:ext cx="1578754" cy="581733"/>
              <a:chOff x="5536593" y="4748058"/>
              <a:chExt cx="1578754" cy="581733"/>
            </a:xfrm>
          </p:grpSpPr>
          <p:pic>
            <p:nvPicPr>
              <p:cNvPr id="13" name="Imagen 12">
                <a:extLst>
                  <a:ext uri="{FF2B5EF4-FFF2-40B4-BE49-F238E27FC236}">
                    <a16:creationId xmlns:a16="http://schemas.microsoft.com/office/drawing/2014/main" id="{6D6F4C63-2E05-3D4C-82F3-2125F037B00A}"/>
                  </a:ext>
                </a:extLst>
              </p:cNvPr>
              <p:cNvPicPr>
                <a:picLocks noChangeAspect="1"/>
              </p:cNvPicPr>
              <p:nvPr/>
            </p:nvPicPr>
            <p:blipFill>
              <a:blip r:embed="rId5"/>
              <a:stretch>
                <a:fillRect/>
              </a:stretch>
            </p:blipFill>
            <p:spPr>
              <a:xfrm flipV="1">
                <a:off x="5592805" y="4748058"/>
                <a:ext cx="1466331" cy="262916"/>
              </a:xfrm>
              <a:prstGeom prst="rect">
                <a:avLst/>
              </a:prstGeom>
            </p:spPr>
          </p:pic>
          <p:sp>
            <p:nvSpPr>
              <p:cNvPr id="14" name="18 Rectángulo">
                <a:extLst>
                  <a:ext uri="{FF2B5EF4-FFF2-40B4-BE49-F238E27FC236}">
                    <a16:creationId xmlns:a16="http://schemas.microsoft.com/office/drawing/2014/main" id="{27A6E0DA-5ACF-1F40-B053-F1FA441B0D67}"/>
                  </a:ext>
                </a:extLst>
              </p:cNvPr>
              <p:cNvSpPr/>
              <p:nvPr/>
            </p:nvSpPr>
            <p:spPr>
              <a:xfrm>
                <a:off x="5536593" y="5052792"/>
                <a:ext cx="1578754" cy="276999"/>
              </a:xfrm>
              <a:prstGeom prst="rect">
                <a:avLst/>
              </a:prstGeom>
              <a:ln w="19050">
                <a:solidFill>
                  <a:srgbClr val="0070C0"/>
                </a:solidFill>
                <a:bevel/>
              </a:ln>
            </p:spPr>
            <p:txBody>
              <a:bodyPr wrap="square">
                <a:spAutoFit/>
              </a:bodyPr>
              <a:lstStyle/>
              <a:p>
                <a:pPr algn="ctr"/>
                <a:r>
                  <a:rPr lang="es-VE" sz="1200" dirty="0">
                    <a:latin typeface="Arial"/>
                    <a:cs typeface="Arial"/>
                  </a:rPr>
                  <a:t>Potential therapies</a:t>
                </a:r>
              </a:p>
            </p:txBody>
          </p:sp>
        </p:grpSp>
        <p:grpSp>
          <p:nvGrpSpPr>
            <p:cNvPr id="9" name="Agrupar 6">
              <a:extLst>
                <a:ext uri="{FF2B5EF4-FFF2-40B4-BE49-F238E27FC236}">
                  <a16:creationId xmlns:a16="http://schemas.microsoft.com/office/drawing/2014/main" id="{CAD09328-678F-1C44-951C-E19711A21713}"/>
                </a:ext>
              </a:extLst>
            </p:cNvPr>
            <p:cNvGrpSpPr/>
            <p:nvPr/>
          </p:nvGrpSpPr>
          <p:grpSpPr>
            <a:xfrm>
              <a:off x="10200456" y="4476328"/>
              <a:ext cx="819459" cy="1095722"/>
              <a:chOff x="7546236" y="4141630"/>
              <a:chExt cx="819459" cy="1095722"/>
            </a:xfrm>
          </p:grpSpPr>
          <p:sp>
            <p:nvSpPr>
              <p:cNvPr id="10" name="25 Rectángulo">
                <a:extLst>
                  <a:ext uri="{FF2B5EF4-FFF2-40B4-BE49-F238E27FC236}">
                    <a16:creationId xmlns:a16="http://schemas.microsoft.com/office/drawing/2014/main" id="{2BFEC9C7-15D8-FA4C-A2EF-E1026B9101C9}"/>
                  </a:ext>
                </a:extLst>
              </p:cNvPr>
              <p:cNvSpPr/>
              <p:nvPr/>
            </p:nvSpPr>
            <p:spPr>
              <a:xfrm>
                <a:off x="7597946" y="4141630"/>
                <a:ext cx="552713" cy="369332"/>
              </a:xfrm>
              <a:prstGeom prst="rect">
                <a:avLst/>
              </a:prstGeom>
            </p:spPr>
            <p:txBody>
              <a:bodyPr wrap="square">
                <a:spAutoFit/>
              </a:bodyPr>
              <a:lstStyle/>
              <a:p>
                <a:pPr algn="ctr"/>
                <a:r>
                  <a:rPr lang="es-VE" dirty="0">
                    <a:latin typeface="Arial"/>
                    <a:cs typeface="Arial"/>
                  </a:rPr>
                  <a:t>AD</a:t>
                </a:r>
              </a:p>
            </p:txBody>
          </p:sp>
          <p:pic>
            <p:nvPicPr>
              <p:cNvPr id="11" name="Picture 11">
                <a:extLst>
                  <a:ext uri="{FF2B5EF4-FFF2-40B4-BE49-F238E27FC236}">
                    <a16:creationId xmlns:a16="http://schemas.microsoft.com/office/drawing/2014/main" id="{072AB502-DB64-F341-B5A6-CB77BD2CD1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2792" b="14811"/>
              <a:stretch/>
            </p:blipFill>
            <p:spPr bwMode="auto">
              <a:xfrm>
                <a:off x="7546236" y="4587304"/>
                <a:ext cx="819459" cy="65004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grpSp>
        <p:grpSp>
          <p:nvGrpSpPr>
            <p:cNvPr id="31" name="Agrupar 39">
              <a:extLst>
                <a:ext uri="{FF2B5EF4-FFF2-40B4-BE49-F238E27FC236}">
                  <a16:creationId xmlns:a16="http://schemas.microsoft.com/office/drawing/2014/main" id="{7D1014DC-6F73-B042-AA45-D464FAF9D53F}"/>
                </a:ext>
              </a:extLst>
            </p:cNvPr>
            <p:cNvGrpSpPr/>
            <p:nvPr/>
          </p:nvGrpSpPr>
          <p:grpSpPr>
            <a:xfrm>
              <a:off x="5015880" y="4476330"/>
              <a:ext cx="2687829" cy="2337046"/>
              <a:chOff x="1804851" y="3403551"/>
              <a:chExt cx="2687829" cy="2466209"/>
            </a:xfrm>
          </p:grpSpPr>
          <p:pic>
            <p:nvPicPr>
              <p:cNvPr id="33" name="Picture 5">
                <a:extLst>
                  <a:ext uri="{FF2B5EF4-FFF2-40B4-BE49-F238E27FC236}">
                    <a16:creationId xmlns:a16="http://schemas.microsoft.com/office/drawing/2014/main" id="{95759856-E809-2946-8810-5DE1EB05E1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14" t="12501" b="5652"/>
              <a:stretch/>
            </p:blipFill>
            <p:spPr bwMode="auto">
              <a:xfrm>
                <a:off x="3196536" y="4728418"/>
                <a:ext cx="1117465" cy="114134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4" name="25 Rectángulo">
                <a:extLst>
                  <a:ext uri="{FF2B5EF4-FFF2-40B4-BE49-F238E27FC236}">
                    <a16:creationId xmlns:a16="http://schemas.microsoft.com/office/drawing/2014/main" id="{E008CF6D-DDEF-6E40-AE42-AADC2CFDB40C}"/>
                  </a:ext>
                </a:extLst>
              </p:cNvPr>
              <p:cNvSpPr/>
              <p:nvPr/>
            </p:nvSpPr>
            <p:spPr>
              <a:xfrm>
                <a:off x="3268544" y="4487656"/>
                <a:ext cx="892983" cy="338554"/>
              </a:xfrm>
              <a:prstGeom prst="rect">
                <a:avLst/>
              </a:prstGeom>
            </p:spPr>
            <p:txBody>
              <a:bodyPr wrap="square">
                <a:spAutoFit/>
              </a:bodyPr>
              <a:lstStyle/>
              <a:p>
                <a:pPr algn="ctr"/>
                <a:r>
                  <a:rPr lang="es-VE" sz="1600" dirty="0">
                    <a:latin typeface="Arial"/>
                    <a:cs typeface="Arial"/>
                  </a:rPr>
                  <a:t>No AD</a:t>
                </a:r>
              </a:p>
            </p:txBody>
          </p:sp>
          <p:grpSp>
            <p:nvGrpSpPr>
              <p:cNvPr id="35" name="Agrupar 34">
                <a:extLst>
                  <a:ext uri="{FF2B5EF4-FFF2-40B4-BE49-F238E27FC236}">
                    <a16:creationId xmlns:a16="http://schemas.microsoft.com/office/drawing/2014/main" id="{EA28AA60-53DF-8347-880E-CE9438A821AD}"/>
                  </a:ext>
                </a:extLst>
              </p:cNvPr>
              <p:cNvGrpSpPr/>
              <p:nvPr/>
            </p:nvGrpSpPr>
            <p:grpSpPr>
              <a:xfrm>
                <a:off x="3042243" y="3403551"/>
                <a:ext cx="1450437" cy="1022444"/>
                <a:chOff x="3042243" y="3375256"/>
                <a:chExt cx="1450437" cy="1022444"/>
              </a:xfrm>
            </p:grpSpPr>
            <p:pic>
              <p:nvPicPr>
                <p:cNvPr id="40" name="Picture 11">
                  <a:extLst>
                    <a:ext uri="{FF2B5EF4-FFF2-40B4-BE49-F238E27FC236}">
                      <a16:creationId xmlns:a16="http://schemas.microsoft.com/office/drawing/2014/main" id="{3F8446F4-6CE9-5D4C-AFD4-9103D47A9A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324" t="26411" r="12509" b="9433"/>
                <a:stretch/>
              </p:blipFill>
              <p:spPr bwMode="auto">
                <a:xfrm>
                  <a:off x="3412560" y="3729325"/>
                  <a:ext cx="648743" cy="66837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1" name="16 Rectángulo">
                  <a:extLst>
                    <a:ext uri="{FF2B5EF4-FFF2-40B4-BE49-F238E27FC236}">
                      <a16:creationId xmlns:a16="http://schemas.microsoft.com/office/drawing/2014/main" id="{299D6BF5-8F65-E94D-9CEC-D545B9E4E001}"/>
                    </a:ext>
                  </a:extLst>
                </p:cNvPr>
                <p:cNvSpPr/>
                <p:nvPr/>
              </p:nvSpPr>
              <p:spPr>
                <a:xfrm>
                  <a:off x="3042243" y="3375256"/>
                  <a:ext cx="1450437" cy="338554"/>
                </a:xfrm>
                <a:prstGeom prst="rect">
                  <a:avLst/>
                </a:prstGeom>
              </p:spPr>
              <p:txBody>
                <a:bodyPr wrap="none">
                  <a:spAutoFit/>
                </a:bodyPr>
                <a:lstStyle/>
                <a:p>
                  <a:pPr algn="ctr"/>
                  <a:r>
                    <a:rPr lang="en-US" sz="1600" dirty="0">
                      <a:latin typeface="Arial"/>
                      <a:cs typeface="Arial"/>
                    </a:rPr>
                    <a:t>Preclinical AD</a:t>
                  </a:r>
                </a:p>
              </p:txBody>
            </p:sp>
          </p:grpSp>
          <p:grpSp>
            <p:nvGrpSpPr>
              <p:cNvPr id="37" name="Agrupar 19">
                <a:extLst>
                  <a:ext uri="{FF2B5EF4-FFF2-40B4-BE49-F238E27FC236}">
                    <a16:creationId xmlns:a16="http://schemas.microsoft.com/office/drawing/2014/main" id="{A9C5F522-9A5A-1A49-910B-343EFA95E892}"/>
                  </a:ext>
                </a:extLst>
              </p:cNvPr>
              <p:cNvGrpSpPr/>
              <p:nvPr/>
            </p:nvGrpSpPr>
            <p:grpSpPr>
              <a:xfrm rot="20991580" flipV="1">
                <a:off x="2198334" y="4211442"/>
                <a:ext cx="1070055" cy="930845"/>
                <a:chOff x="2996352" y="4071703"/>
                <a:chExt cx="1070055" cy="930845"/>
              </a:xfrm>
            </p:grpSpPr>
            <p:pic>
              <p:nvPicPr>
                <p:cNvPr id="38" name="Imagen 37">
                  <a:extLst>
                    <a:ext uri="{FF2B5EF4-FFF2-40B4-BE49-F238E27FC236}">
                      <a16:creationId xmlns:a16="http://schemas.microsoft.com/office/drawing/2014/main" id="{2E02CC72-EFEC-6148-A1BD-94623E847B6D}"/>
                    </a:ext>
                  </a:extLst>
                </p:cNvPr>
                <p:cNvPicPr>
                  <a:picLocks noChangeAspect="1"/>
                </p:cNvPicPr>
                <p:nvPr/>
              </p:nvPicPr>
              <p:blipFill>
                <a:blip r:embed="rId5"/>
                <a:stretch>
                  <a:fillRect/>
                </a:stretch>
              </p:blipFill>
              <p:spPr>
                <a:xfrm rot="20405222" flipV="1">
                  <a:off x="2996352" y="4071703"/>
                  <a:ext cx="943415" cy="128649"/>
                </a:xfrm>
                <a:prstGeom prst="rect">
                  <a:avLst/>
                </a:prstGeom>
              </p:spPr>
            </p:pic>
            <p:pic>
              <p:nvPicPr>
                <p:cNvPr id="39" name="Imagen 38">
                  <a:extLst>
                    <a:ext uri="{FF2B5EF4-FFF2-40B4-BE49-F238E27FC236}">
                      <a16:creationId xmlns:a16="http://schemas.microsoft.com/office/drawing/2014/main" id="{D9BD9ACA-51C6-A542-BEF9-43F6CF579DCD}"/>
                    </a:ext>
                  </a:extLst>
                </p:cNvPr>
                <p:cNvPicPr>
                  <a:picLocks noChangeAspect="1"/>
                </p:cNvPicPr>
                <p:nvPr/>
              </p:nvPicPr>
              <p:blipFill>
                <a:blip r:embed="rId6"/>
                <a:stretch>
                  <a:fillRect/>
                </a:stretch>
              </p:blipFill>
              <p:spPr>
                <a:xfrm rot="398031">
                  <a:off x="3219227" y="4885396"/>
                  <a:ext cx="847180" cy="117152"/>
                </a:xfrm>
                <a:prstGeom prst="rect">
                  <a:avLst/>
                </a:prstGeom>
              </p:spPr>
            </p:pic>
          </p:grpSp>
          <p:pic>
            <p:nvPicPr>
              <p:cNvPr id="36" name="Imagen 35">
                <a:extLst>
                  <a:ext uri="{FF2B5EF4-FFF2-40B4-BE49-F238E27FC236}">
                    <a16:creationId xmlns:a16="http://schemas.microsoft.com/office/drawing/2014/main" id="{759BD64B-7195-E94D-A07D-0A8DCD73AF6A}"/>
                  </a:ext>
                </a:extLst>
              </p:cNvPr>
              <p:cNvPicPr>
                <a:picLocks noChangeAspect="1"/>
              </p:cNvPicPr>
              <p:nvPr/>
            </p:nvPicPr>
            <p:blipFill>
              <a:blip r:embed="rId7"/>
              <a:stretch>
                <a:fillRect/>
              </a:stretch>
            </p:blipFill>
            <p:spPr>
              <a:xfrm>
                <a:off x="1804851" y="4106156"/>
                <a:ext cx="775784" cy="1162482"/>
              </a:xfrm>
              <a:prstGeom prst="rect">
                <a:avLst/>
              </a:prstGeom>
            </p:spPr>
          </p:pic>
        </p:grpSp>
        <p:pic>
          <p:nvPicPr>
            <p:cNvPr id="42" name="Picture 2">
              <a:extLst>
                <a:ext uri="{FF2B5EF4-FFF2-40B4-BE49-F238E27FC236}">
                  <a16:creationId xmlns:a16="http://schemas.microsoft.com/office/drawing/2014/main" id="{2D2C9871-D0D6-D14F-8CFD-1728E0FF1E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24" t="10567" b="4049"/>
            <a:stretch/>
          </p:blipFill>
          <p:spPr bwMode="auto">
            <a:xfrm>
              <a:off x="2063552" y="4935837"/>
              <a:ext cx="2571088" cy="151749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7" name="6 Rectángulo">
              <a:extLst>
                <a:ext uri="{FF2B5EF4-FFF2-40B4-BE49-F238E27FC236}">
                  <a16:creationId xmlns:a16="http://schemas.microsoft.com/office/drawing/2014/main" id="{1351138C-3DD4-1E44-96BC-317027F54D1D}"/>
                </a:ext>
              </a:extLst>
            </p:cNvPr>
            <p:cNvSpPr/>
            <p:nvPr/>
          </p:nvSpPr>
          <p:spPr>
            <a:xfrm>
              <a:off x="407368" y="5034662"/>
              <a:ext cx="1421938" cy="338554"/>
            </a:xfrm>
            <a:prstGeom prst="rect">
              <a:avLst/>
            </a:prstGeom>
          </p:spPr>
          <p:txBody>
            <a:bodyPr wrap="square">
              <a:spAutoFit/>
            </a:bodyPr>
            <a:lstStyle/>
            <a:p>
              <a:pPr algn="ctr"/>
              <a:r>
                <a:rPr lang="en-US" sz="1600" dirty="0">
                  <a:latin typeface="Arial"/>
                  <a:cs typeface="Arial"/>
                </a:rPr>
                <a:t>Desire Future</a:t>
              </a:r>
            </a:p>
          </p:txBody>
        </p:sp>
        <p:cxnSp>
          <p:nvCxnSpPr>
            <p:cNvPr id="58" name="Conector recto de flecha 57">
              <a:extLst>
                <a:ext uri="{FF2B5EF4-FFF2-40B4-BE49-F238E27FC236}">
                  <a16:creationId xmlns:a16="http://schemas.microsoft.com/office/drawing/2014/main" id="{8E185D00-42FA-D343-9741-D505BFE12D48}"/>
                </a:ext>
              </a:extLst>
            </p:cNvPr>
            <p:cNvCxnSpPr>
              <a:cxnSpLocks/>
            </p:cNvCxnSpPr>
            <p:nvPr/>
          </p:nvCxnSpPr>
          <p:spPr>
            <a:xfrm>
              <a:off x="5403772" y="4476330"/>
              <a:ext cx="0" cy="60885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6 Rectángulo">
              <a:extLst>
                <a:ext uri="{FF2B5EF4-FFF2-40B4-BE49-F238E27FC236}">
                  <a16:creationId xmlns:a16="http://schemas.microsoft.com/office/drawing/2014/main" id="{8633F1E4-CDDB-B344-A646-F3BD8089C9C4}"/>
                </a:ext>
              </a:extLst>
            </p:cNvPr>
            <p:cNvSpPr/>
            <p:nvPr/>
          </p:nvSpPr>
          <p:spPr>
            <a:xfrm>
              <a:off x="4674062" y="3933056"/>
              <a:ext cx="1421938" cy="584775"/>
            </a:xfrm>
            <a:prstGeom prst="rect">
              <a:avLst/>
            </a:prstGeom>
          </p:spPr>
          <p:txBody>
            <a:bodyPr wrap="square">
              <a:spAutoFit/>
            </a:bodyPr>
            <a:lstStyle/>
            <a:p>
              <a:pPr algn="ctr"/>
              <a:r>
                <a:rPr lang="en-US" sz="1600" dirty="0">
                  <a:latin typeface="Arial"/>
                  <a:cs typeface="Arial"/>
                </a:rPr>
                <a:t>Early biomarkers</a:t>
              </a:r>
            </a:p>
          </p:txBody>
        </p:sp>
      </p:grpSp>
    </p:spTree>
    <p:extLst>
      <p:ext uri="{BB962C8B-B14F-4D97-AF65-F5344CB8AC3E}">
        <p14:creationId xmlns:p14="http://schemas.microsoft.com/office/powerpoint/2010/main" val="350992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6" name="CuadroTexto 5">
            <a:extLst>
              <a:ext uri="{FF2B5EF4-FFF2-40B4-BE49-F238E27FC236}">
                <a16:creationId xmlns:a16="http://schemas.microsoft.com/office/drawing/2014/main" id="{D07B03DD-8F4B-BA4A-931C-B75BC6CA7C01}"/>
              </a:ext>
            </a:extLst>
          </p:cNvPr>
          <p:cNvSpPr txBox="1"/>
          <p:nvPr/>
        </p:nvSpPr>
        <p:spPr>
          <a:xfrm>
            <a:off x="774060" y="905067"/>
            <a:ext cx="9635648" cy="461665"/>
          </a:xfrm>
          <a:prstGeom prst="rect">
            <a:avLst/>
          </a:prstGeom>
          <a:noFill/>
        </p:spPr>
        <p:txBody>
          <a:bodyPr wrap="square">
            <a:spAutoFit/>
          </a:bodyPr>
          <a:lstStyle/>
          <a:p>
            <a:r>
              <a:rPr lang="es-ES" sz="2400" b="1" dirty="0" err="1">
                <a:solidFill>
                  <a:srgbClr val="2D686D"/>
                </a:solidFill>
              </a:rPr>
              <a:t>Problem</a:t>
            </a:r>
            <a:r>
              <a:rPr lang="es-ES" sz="2400" b="1" dirty="0">
                <a:solidFill>
                  <a:srgbClr val="2D686D"/>
                </a:solidFill>
              </a:rPr>
              <a:t> to be </a:t>
            </a:r>
            <a:r>
              <a:rPr lang="es-ES" sz="2400" b="1" dirty="0" err="1">
                <a:solidFill>
                  <a:srgbClr val="2D686D"/>
                </a:solidFill>
              </a:rPr>
              <a:t>solved</a:t>
            </a:r>
            <a:r>
              <a:rPr lang="es-ES" sz="2400" b="1" dirty="0">
                <a:solidFill>
                  <a:srgbClr val="2D686D"/>
                </a:solidFill>
              </a:rPr>
              <a:t> : </a:t>
            </a:r>
            <a:r>
              <a:rPr lang="es-ES" sz="2400" b="1" dirty="0" err="1">
                <a:solidFill>
                  <a:srgbClr val="2D686D"/>
                </a:solidFill>
              </a:rPr>
              <a:t>earlier</a:t>
            </a:r>
            <a:r>
              <a:rPr lang="es-ES" sz="2400" b="1" dirty="0">
                <a:solidFill>
                  <a:srgbClr val="2D686D"/>
                </a:solidFill>
              </a:rPr>
              <a:t> diagnosis of </a:t>
            </a:r>
            <a:r>
              <a:rPr lang="es-ES" sz="2400" b="1" dirty="0" err="1">
                <a:solidFill>
                  <a:srgbClr val="2D686D"/>
                </a:solidFill>
              </a:rPr>
              <a:t>Alzheimer’s</a:t>
            </a:r>
            <a:r>
              <a:rPr lang="es-ES" sz="2400" b="1" dirty="0">
                <a:solidFill>
                  <a:srgbClr val="2D686D"/>
                </a:solidFill>
              </a:rPr>
              <a:t> </a:t>
            </a:r>
            <a:r>
              <a:rPr lang="es-ES" sz="2400" b="1" dirty="0" err="1">
                <a:solidFill>
                  <a:srgbClr val="2D686D"/>
                </a:solidFill>
              </a:rPr>
              <a:t>disease</a:t>
            </a:r>
            <a:endParaRPr lang="es-ES" sz="2400" b="1" dirty="0">
              <a:solidFill>
                <a:srgbClr val="2D686D"/>
              </a:solidFill>
            </a:endParaRPr>
          </a:p>
        </p:txBody>
      </p:sp>
      <p:sp>
        <p:nvSpPr>
          <p:cNvPr id="8" name="CuadroTexto 7">
            <a:extLst>
              <a:ext uri="{FF2B5EF4-FFF2-40B4-BE49-F238E27FC236}">
                <a16:creationId xmlns:a16="http://schemas.microsoft.com/office/drawing/2014/main" id="{AE51BC8D-5520-6842-9298-213E1BBBA287}"/>
              </a:ext>
            </a:extLst>
          </p:cNvPr>
          <p:cNvSpPr txBox="1"/>
          <p:nvPr/>
        </p:nvSpPr>
        <p:spPr>
          <a:xfrm>
            <a:off x="716000" y="3006261"/>
            <a:ext cx="2183715" cy="400110"/>
          </a:xfrm>
          <a:prstGeom prst="rect">
            <a:avLst/>
          </a:prstGeom>
          <a:noFill/>
        </p:spPr>
        <p:txBody>
          <a:bodyPr wrap="square">
            <a:spAutoFit/>
          </a:bodyPr>
          <a:lstStyle/>
          <a:p>
            <a:r>
              <a:rPr lang="es-ES" sz="2000" b="1" dirty="0" err="1"/>
              <a:t>Why</a:t>
            </a:r>
            <a:r>
              <a:rPr lang="es-ES" sz="2000" b="1" dirty="0"/>
              <a:t> </a:t>
            </a:r>
            <a:r>
              <a:rPr lang="es-ES" sz="2000" b="1" dirty="0" err="1"/>
              <a:t>is</a:t>
            </a:r>
            <a:r>
              <a:rPr lang="es-ES" sz="2000" b="1" dirty="0"/>
              <a:t> </a:t>
            </a:r>
            <a:r>
              <a:rPr lang="es-ES" sz="2000" b="1" dirty="0" err="1"/>
              <a:t>needed</a:t>
            </a:r>
            <a:r>
              <a:rPr lang="es-ES" sz="2000" b="1" dirty="0"/>
              <a:t>?</a:t>
            </a:r>
          </a:p>
        </p:txBody>
      </p:sp>
      <p:sp>
        <p:nvSpPr>
          <p:cNvPr id="9" name="CuadroTexto 8">
            <a:extLst>
              <a:ext uri="{FF2B5EF4-FFF2-40B4-BE49-F238E27FC236}">
                <a16:creationId xmlns:a16="http://schemas.microsoft.com/office/drawing/2014/main" id="{35CA8EA9-86B7-6043-8A29-41133D88471C}"/>
              </a:ext>
            </a:extLst>
          </p:cNvPr>
          <p:cNvSpPr txBox="1"/>
          <p:nvPr/>
        </p:nvSpPr>
        <p:spPr>
          <a:xfrm>
            <a:off x="6315396" y="2269905"/>
            <a:ext cx="2592288" cy="400110"/>
          </a:xfrm>
          <a:prstGeom prst="rect">
            <a:avLst/>
          </a:prstGeom>
          <a:noFill/>
        </p:spPr>
        <p:txBody>
          <a:bodyPr wrap="square">
            <a:spAutoFit/>
          </a:bodyPr>
          <a:lstStyle/>
          <a:p>
            <a:r>
              <a:rPr lang="es-ES" sz="2000" b="1" dirty="0" err="1"/>
              <a:t>Economical</a:t>
            </a:r>
            <a:r>
              <a:rPr lang="es-ES" sz="2000" b="1" dirty="0"/>
              <a:t> </a:t>
            </a:r>
            <a:r>
              <a:rPr lang="es-ES" sz="2000" b="1" dirty="0" err="1"/>
              <a:t>Impact</a:t>
            </a:r>
            <a:endParaRPr lang="es-ES" sz="2000" b="1" dirty="0"/>
          </a:p>
        </p:txBody>
      </p:sp>
      <p:grpSp>
        <p:nvGrpSpPr>
          <p:cNvPr id="10" name="Agrupar 6">
            <a:extLst>
              <a:ext uri="{FF2B5EF4-FFF2-40B4-BE49-F238E27FC236}">
                <a16:creationId xmlns:a16="http://schemas.microsoft.com/office/drawing/2014/main" id="{77A824F1-6198-1141-813E-0F6C8AEF4179}"/>
              </a:ext>
            </a:extLst>
          </p:cNvPr>
          <p:cNvGrpSpPr/>
          <p:nvPr/>
        </p:nvGrpSpPr>
        <p:grpSpPr>
          <a:xfrm>
            <a:off x="839416" y="1380605"/>
            <a:ext cx="3674656" cy="1391343"/>
            <a:chOff x="448101" y="1071939"/>
            <a:chExt cx="3734727" cy="1349438"/>
          </a:xfrm>
        </p:grpSpPr>
        <p:sp>
          <p:nvSpPr>
            <p:cNvPr id="11" name="CuadroTexto 10">
              <a:extLst>
                <a:ext uri="{FF2B5EF4-FFF2-40B4-BE49-F238E27FC236}">
                  <a16:creationId xmlns:a16="http://schemas.microsoft.com/office/drawing/2014/main" id="{DF4515E8-50E3-C948-8BE8-1A937457EF46}"/>
                </a:ext>
              </a:extLst>
            </p:cNvPr>
            <p:cNvSpPr txBox="1"/>
            <p:nvPr/>
          </p:nvSpPr>
          <p:spPr>
            <a:xfrm>
              <a:off x="1894511" y="1377326"/>
              <a:ext cx="2288317" cy="738664"/>
            </a:xfrm>
            <a:prstGeom prst="rect">
              <a:avLst/>
            </a:prstGeom>
            <a:noFill/>
          </p:spPr>
          <p:txBody>
            <a:bodyPr wrap="square" rtlCol="0">
              <a:spAutoFit/>
            </a:bodyPr>
            <a:lstStyle/>
            <a:p>
              <a:r>
                <a:rPr lang="en-US" sz="1400" dirty="0">
                  <a:latin typeface="Arial"/>
                  <a:cs typeface="Arial"/>
                </a:rPr>
                <a:t>WHO estimates that 75.6 million people is expected to suffer AD by 2030.</a:t>
              </a:r>
            </a:p>
          </p:txBody>
        </p:sp>
        <p:pic>
          <p:nvPicPr>
            <p:cNvPr id="13" name="Imagen 12" descr="bola mundo.jpg">
              <a:extLst>
                <a:ext uri="{FF2B5EF4-FFF2-40B4-BE49-F238E27FC236}">
                  <a16:creationId xmlns:a16="http://schemas.microsoft.com/office/drawing/2014/main" id="{EE4A2C38-AC71-E540-BE2C-3FFD0F1A8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101" y="1071939"/>
              <a:ext cx="1349438" cy="1349438"/>
            </a:xfrm>
            <a:prstGeom prst="rect">
              <a:avLst/>
            </a:prstGeom>
          </p:spPr>
        </p:pic>
      </p:grpSp>
      <p:sp>
        <p:nvSpPr>
          <p:cNvPr id="2" name="Rectángulo 1">
            <a:extLst>
              <a:ext uri="{FF2B5EF4-FFF2-40B4-BE49-F238E27FC236}">
                <a16:creationId xmlns:a16="http://schemas.microsoft.com/office/drawing/2014/main" id="{76C3FC52-517D-C140-A33A-FB7338B65ADC}"/>
              </a:ext>
            </a:extLst>
          </p:cNvPr>
          <p:cNvSpPr/>
          <p:nvPr/>
        </p:nvSpPr>
        <p:spPr>
          <a:xfrm>
            <a:off x="716000" y="3802679"/>
            <a:ext cx="4104456" cy="2575513"/>
          </a:xfrm>
          <a:prstGeom prst="rect">
            <a:avLst/>
          </a:prstGeom>
        </p:spPr>
        <p:txBody>
          <a:bodyPr wrap="square">
            <a:spAutoFit/>
          </a:bodyPr>
          <a:lstStyle/>
          <a:p>
            <a:pPr marL="285750" indent="-285750">
              <a:lnSpc>
                <a:spcPct val="130000"/>
              </a:lnSpc>
              <a:buFont typeface="Arial" panose="020B0604020202020204" pitchFamily="34" charset="0"/>
              <a:buChar char="•"/>
            </a:pPr>
            <a:r>
              <a:rPr lang="en-US" dirty="0">
                <a:latin typeface="Arial"/>
                <a:cs typeface="Arial"/>
              </a:rPr>
              <a:t>Provides basis for early AD clinical trials. A key issue for effective drug discovery in AD. </a:t>
            </a:r>
          </a:p>
          <a:p>
            <a:pPr marL="285750" indent="-285750">
              <a:lnSpc>
                <a:spcPct val="130000"/>
              </a:lnSpc>
              <a:buFont typeface="Arial" panose="020B0604020202020204" pitchFamily="34" charset="0"/>
              <a:buChar char="•"/>
            </a:pPr>
            <a:r>
              <a:rPr lang="en-US" dirty="0">
                <a:latin typeface="Arial"/>
                <a:cs typeface="Arial"/>
              </a:rPr>
              <a:t>Facilitates early non-pharmacological intervention.</a:t>
            </a:r>
          </a:p>
          <a:p>
            <a:pPr marL="285750" indent="-285750">
              <a:lnSpc>
                <a:spcPct val="130000"/>
              </a:lnSpc>
              <a:buFont typeface="Arial" panose="020B0604020202020204" pitchFamily="34" charset="0"/>
              <a:buChar char="•"/>
            </a:pPr>
            <a:r>
              <a:rPr lang="en-US" dirty="0">
                <a:latin typeface="Arial"/>
                <a:cs typeface="Arial"/>
              </a:rPr>
              <a:t>Specific AD diagnosis from other dementias.</a:t>
            </a:r>
          </a:p>
        </p:txBody>
      </p:sp>
      <p:sp>
        <p:nvSpPr>
          <p:cNvPr id="4" name="Rectángulo 3">
            <a:extLst>
              <a:ext uri="{FF2B5EF4-FFF2-40B4-BE49-F238E27FC236}">
                <a16:creationId xmlns:a16="http://schemas.microsoft.com/office/drawing/2014/main" id="{E52D6057-8FD5-9D4A-B6CD-55FEA43C58EA}"/>
              </a:ext>
            </a:extLst>
          </p:cNvPr>
          <p:cNvSpPr/>
          <p:nvPr/>
        </p:nvSpPr>
        <p:spPr>
          <a:xfrm>
            <a:off x="6312024" y="2852936"/>
            <a:ext cx="4422402" cy="2721001"/>
          </a:xfrm>
          <a:prstGeom prst="rect">
            <a:avLst/>
          </a:prstGeom>
        </p:spPr>
        <p:txBody>
          <a:bodyPr wrap="square">
            <a:spAutoFit/>
          </a:bodyPr>
          <a:lstStyle/>
          <a:p>
            <a:pPr marL="285750" indent="-285750" algn="just">
              <a:lnSpc>
                <a:spcPct val="120000"/>
              </a:lnSpc>
              <a:buFont typeface="Arial"/>
              <a:buChar char="•"/>
            </a:pPr>
            <a:r>
              <a:rPr lang="en-US" dirty="0">
                <a:latin typeface="Arial"/>
                <a:cs typeface="Arial"/>
              </a:rPr>
              <a:t>Early and accurate diagnosis could save up to </a:t>
            </a:r>
            <a:r>
              <a:rPr lang="en-US" b="1" dirty="0">
                <a:latin typeface="Arial"/>
                <a:cs typeface="Arial"/>
              </a:rPr>
              <a:t>$7.9 TRILLION</a:t>
            </a:r>
            <a:r>
              <a:rPr lang="en-US" dirty="0">
                <a:latin typeface="Arial"/>
                <a:cs typeface="Arial"/>
              </a:rPr>
              <a:t> in medical and care costs in the USA (</a:t>
            </a:r>
            <a:r>
              <a:rPr lang="en-US" i="1" dirty="0">
                <a:latin typeface="Arial"/>
                <a:cs typeface="Arial"/>
              </a:rPr>
              <a:t>data from Alzheimer’s Association 2019 report</a:t>
            </a:r>
            <a:r>
              <a:rPr lang="en-US" dirty="0">
                <a:latin typeface="Arial"/>
                <a:cs typeface="Arial"/>
              </a:rPr>
              <a:t>)</a:t>
            </a:r>
          </a:p>
          <a:p>
            <a:pPr marL="285750" indent="-285750" algn="just">
              <a:lnSpc>
                <a:spcPct val="120000"/>
              </a:lnSpc>
              <a:buFont typeface="Arial"/>
              <a:buChar char="•"/>
            </a:pPr>
            <a:r>
              <a:rPr lang="en-US" dirty="0">
                <a:latin typeface="Arial"/>
                <a:cs typeface="Arial"/>
              </a:rPr>
              <a:t>G</a:t>
            </a:r>
            <a:r>
              <a:rPr lang="es-ES" dirty="0" err="1"/>
              <a:t>lobal</a:t>
            </a:r>
            <a:r>
              <a:rPr lang="es-ES" dirty="0"/>
              <a:t> </a:t>
            </a:r>
            <a:r>
              <a:rPr lang="es-ES" dirty="0" err="1"/>
              <a:t>market</a:t>
            </a:r>
            <a:r>
              <a:rPr lang="es-ES" dirty="0"/>
              <a:t> </a:t>
            </a:r>
            <a:r>
              <a:rPr lang="es-ES" dirty="0" err="1"/>
              <a:t>for</a:t>
            </a:r>
            <a:r>
              <a:rPr lang="es-ES" dirty="0"/>
              <a:t> </a:t>
            </a:r>
            <a:r>
              <a:rPr lang="es-ES" dirty="0" err="1"/>
              <a:t>an</a:t>
            </a:r>
            <a:r>
              <a:rPr lang="es-ES" dirty="0"/>
              <a:t> </a:t>
            </a:r>
            <a:r>
              <a:rPr lang="es-ES" dirty="0" err="1"/>
              <a:t>early</a:t>
            </a:r>
            <a:r>
              <a:rPr lang="es-ES" dirty="0"/>
              <a:t> </a:t>
            </a:r>
            <a:r>
              <a:rPr lang="es-ES" dirty="0" err="1"/>
              <a:t>diagnostic</a:t>
            </a:r>
            <a:r>
              <a:rPr lang="es-ES" dirty="0"/>
              <a:t> </a:t>
            </a:r>
            <a:r>
              <a:rPr lang="es-ES" dirty="0" err="1"/>
              <a:t>tool</a:t>
            </a:r>
            <a:r>
              <a:rPr lang="es-ES" dirty="0"/>
              <a:t> </a:t>
            </a:r>
            <a:r>
              <a:rPr lang="es-ES" dirty="0" err="1"/>
              <a:t>this</a:t>
            </a:r>
            <a:r>
              <a:rPr lang="es-ES" dirty="0"/>
              <a:t> </a:t>
            </a:r>
            <a:r>
              <a:rPr lang="es-ES" dirty="0" err="1"/>
              <a:t>is</a:t>
            </a:r>
            <a:r>
              <a:rPr lang="es-ES" dirty="0"/>
              <a:t> </a:t>
            </a:r>
            <a:r>
              <a:rPr lang="es-ES" dirty="0" err="1"/>
              <a:t>expected</a:t>
            </a:r>
            <a:r>
              <a:rPr lang="es-ES" dirty="0"/>
              <a:t> to </a:t>
            </a:r>
            <a:r>
              <a:rPr lang="es-ES" dirty="0" err="1"/>
              <a:t>reach</a:t>
            </a:r>
            <a:r>
              <a:rPr lang="es-ES" dirty="0"/>
              <a:t> USD 12 </a:t>
            </a:r>
            <a:r>
              <a:rPr lang="es-ES" dirty="0" err="1"/>
              <a:t>billion</a:t>
            </a:r>
            <a:r>
              <a:rPr lang="es-ES" dirty="0"/>
              <a:t> </a:t>
            </a:r>
            <a:r>
              <a:rPr lang="es-ES" dirty="0" err="1"/>
              <a:t>by</a:t>
            </a:r>
            <a:r>
              <a:rPr lang="es-ES" dirty="0"/>
              <a:t> 2022 </a:t>
            </a:r>
            <a:r>
              <a:rPr lang="es-ES" dirty="0" err="1"/>
              <a:t>growing</a:t>
            </a:r>
            <a:r>
              <a:rPr lang="es-ES" dirty="0"/>
              <a:t> at a CAGR of 10%.</a:t>
            </a:r>
          </a:p>
        </p:txBody>
      </p:sp>
    </p:spTree>
    <p:extLst>
      <p:ext uri="{BB962C8B-B14F-4D97-AF65-F5344CB8AC3E}">
        <p14:creationId xmlns:p14="http://schemas.microsoft.com/office/powerpoint/2010/main" val="1432775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grpSp>
        <p:nvGrpSpPr>
          <p:cNvPr id="62" name="Grupo 61">
            <a:extLst>
              <a:ext uri="{FF2B5EF4-FFF2-40B4-BE49-F238E27FC236}">
                <a16:creationId xmlns:a16="http://schemas.microsoft.com/office/drawing/2014/main" id="{2A11AD7A-7106-9A4A-9B56-C98130BFCEB3}"/>
              </a:ext>
            </a:extLst>
          </p:cNvPr>
          <p:cNvGrpSpPr/>
          <p:nvPr/>
        </p:nvGrpSpPr>
        <p:grpSpPr>
          <a:xfrm>
            <a:off x="1271464" y="1645161"/>
            <a:ext cx="9937104" cy="621650"/>
            <a:chOff x="1559497" y="3284984"/>
            <a:chExt cx="9937104" cy="621650"/>
          </a:xfrm>
        </p:grpSpPr>
        <p:grpSp>
          <p:nvGrpSpPr>
            <p:cNvPr id="44" name="Grupo 43">
              <a:extLst>
                <a:ext uri="{FF2B5EF4-FFF2-40B4-BE49-F238E27FC236}">
                  <a16:creationId xmlns:a16="http://schemas.microsoft.com/office/drawing/2014/main" id="{A76A420A-4264-FC47-928F-23E826C0851D}"/>
                </a:ext>
              </a:extLst>
            </p:cNvPr>
            <p:cNvGrpSpPr/>
            <p:nvPr/>
          </p:nvGrpSpPr>
          <p:grpSpPr>
            <a:xfrm>
              <a:off x="1559497" y="3645024"/>
              <a:ext cx="9937104" cy="261610"/>
              <a:chOff x="1559497" y="3872265"/>
              <a:chExt cx="9937104" cy="261610"/>
            </a:xfrm>
          </p:grpSpPr>
          <p:sp>
            <p:nvSpPr>
              <p:cNvPr id="17" name="Cheurón 16">
                <a:extLst>
                  <a:ext uri="{FF2B5EF4-FFF2-40B4-BE49-F238E27FC236}">
                    <a16:creationId xmlns:a16="http://schemas.microsoft.com/office/drawing/2014/main" id="{AF73E9FC-131D-B94E-8887-1AE46C0D89BD}"/>
                  </a:ext>
                </a:extLst>
              </p:cNvPr>
              <p:cNvSpPr/>
              <p:nvPr/>
            </p:nvSpPr>
            <p:spPr>
              <a:xfrm>
                <a:off x="1559497" y="3897019"/>
                <a:ext cx="9937104" cy="229054"/>
              </a:xfrm>
              <a:prstGeom prst="chevron">
                <a:avLst/>
              </a:prstGeom>
              <a:gradFill flip="none" rotWithShape="1">
                <a:gsLst>
                  <a:gs pos="75000">
                    <a:srgbClr val="FF0000"/>
                  </a:gs>
                  <a:gs pos="33000">
                    <a:srgbClr val="3366FF"/>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8" name="CuadroTexto 17">
                <a:extLst>
                  <a:ext uri="{FF2B5EF4-FFF2-40B4-BE49-F238E27FC236}">
                    <a16:creationId xmlns:a16="http://schemas.microsoft.com/office/drawing/2014/main" id="{2E4E4C9A-4827-504C-98A3-ACE448C804E9}"/>
                  </a:ext>
                </a:extLst>
              </p:cNvPr>
              <p:cNvSpPr txBox="1"/>
              <p:nvPr/>
            </p:nvSpPr>
            <p:spPr>
              <a:xfrm>
                <a:off x="2495600" y="3872265"/>
                <a:ext cx="4995278" cy="261610"/>
              </a:xfrm>
              <a:prstGeom prst="rect">
                <a:avLst/>
              </a:prstGeom>
              <a:noFill/>
            </p:spPr>
            <p:txBody>
              <a:bodyPr wrap="none" rtlCol="0">
                <a:spAutoFit/>
              </a:bodyPr>
              <a:lstStyle/>
              <a:p>
                <a:r>
                  <a:rPr lang="en-US" sz="1100" b="1" dirty="0">
                    <a:solidFill>
                      <a:schemeClr val="accent3"/>
                    </a:solidFill>
                    <a:latin typeface="Arial"/>
                    <a:cs typeface="Arial"/>
                  </a:rPr>
                  <a:t>Alzheimer’s disease progression (10 to 20 years until clinical diagnosis)</a:t>
                </a:r>
              </a:p>
            </p:txBody>
          </p:sp>
        </p:grpSp>
        <p:sp>
          <p:nvSpPr>
            <p:cNvPr id="45" name="16 Rectángulo">
              <a:extLst>
                <a:ext uri="{FF2B5EF4-FFF2-40B4-BE49-F238E27FC236}">
                  <a16:creationId xmlns:a16="http://schemas.microsoft.com/office/drawing/2014/main" id="{C17A63AE-92F8-7244-A3C0-35810B4B43D8}"/>
                </a:ext>
              </a:extLst>
            </p:cNvPr>
            <p:cNvSpPr/>
            <p:nvPr/>
          </p:nvSpPr>
          <p:spPr>
            <a:xfrm>
              <a:off x="4069499" y="3284984"/>
              <a:ext cx="1450437" cy="320823"/>
            </a:xfrm>
            <a:prstGeom prst="rect">
              <a:avLst/>
            </a:prstGeom>
          </p:spPr>
          <p:txBody>
            <a:bodyPr wrap="none">
              <a:spAutoFit/>
            </a:bodyPr>
            <a:lstStyle/>
            <a:p>
              <a:pPr algn="ctr"/>
              <a:r>
                <a:rPr lang="en-US" sz="1600" dirty="0">
                  <a:latin typeface="Arial"/>
                  <a:cs typeface="Arial"/>
                </a:rPr>
                <a:t>Preclinical AD</a:t>
              </a:r>
            </a:p>
          </p:txBody>
        </p:sp>
        <p:sp>
          <p:nvSpPr>
            <p:cNvPr id="46" name="16 Rectángulo">
              <a:extLst>
                <a:ext uri="{FF2B5EF4-FFF2-40B4-BE49-F238E27FC236}">
                  <a16:creationId xmlns:a16="http://schemas.microsoft.com/office/drawing/2014/main" id="{FF8AE460-EEED-8E48-A58C-B6FE9911BFFF}"/>
                </a:ext>
              </a:extLst>
            </p:cNvPr>
            <p:cNvSpPr/>
            <p:nvPr/>
          </p:nvSpPr>
          <p:spPr>
            <a:xfrm>
              <a:off x="8349184" y="3284984"/>
              <a:ext cx="2067296" cy="338554"/>
            </a:xfrm>
            <a:prstGeom prst="rect">
              <a:avLst/>
            </a:prstGeom>
          </p:spPr>
          <p:txBody>
            <a:bodyPr wrap="none">
              <a:spAutoFit/>
            </a:bodyPr>
            <a:lstStyle/>
            <a:p>
              <a:pPr algn="ctr"/>
              <a:r>
                <a:rPr lang="en-US" sz="1600" dirty="0">
                  <a:latin typeface="Arial"/>
                  <a:cs typeface="Arial"/>
                </a:rPr>
                <a:t>Alzheimer’s disease</a:t>
              </a:r>
            </a:p>
          </p:txBody>
        </p:sp>
      </p:grpSp>
      <p:sp>
        <p:nvSpPr>
          <p:cNvPr id="48" name="CuadroTexto 47">
            <a:extLst>
              <a:ext uri="{FF2B5EF4-FFF2-40B4-BE49-F238E27FC236}">
                <a16:creationId xmlns:a16="http://schemas.microsoft.com/office/drawing/2014/main" id="{14A0D853-5178-024F-AE7E-4D1C7205F202}"/>
              </a:ext>
            </a:extLst>
          </p:cNvPr>
          <p:cNvSpPr txBox="1"/>
          <p:nvPr/>
        </p:nvSpPr>
        <p:spPr>
          <a:xfrm>
            <a:off x="774060" y="905067"/>
            <a:ext cx="4097804" cy="461665"/>
          </a:xfrm>
          <a:prstGeom prst="rect">
            <a:avLst/>
          </a:prstGeom>
          <a:noFill/>
        </p:spPr>
        <p:txBody>
          <a:bodyPr wrap="square">
            <a:spAutoFit/>
          </a:bodyPr>
          <a:lstStyle/>
          <a:p>
            <a:r>
              <a:rPr lang="es-ES" sz="2400" b="1" dirty="0" err="1">
                <a:solidFill>
                  <a:srgbClr val="2D686D"/>
                </a:solidFill>
              </a:rPr>
              <a:t>Current</a:t>
            </a:r>
            <a:r>
              <a:rPr lang="es-ES" sz="2400" b="1" dirty="0">
                <a:solidFill>
                  <a:srgbClr val="2D686D"/>
                </a:solidFill>
              </a:rPr>
              <a:t> </a:t>
            </a:r>
            <a:r>
              <a:rPr lang="es-ES" sz="2400" b="1" dirty="0" err="1">
                <a:solidFill>
                  <a:srgbClr val="2D686D"/>
                </a:solidFill>
              </a:rPr>
              <a:t>Biomarkers</a:t>
            </a:r>
            <a:r>
              <a:rPr lang="es-ES" sz="2400" b="1" dirty="0">
                <a:solidFill>
                  <a:srgbClr val="2D686D"/>
                </a:solidFill>
              </a:rPr>
              <a:t> </a:t>
            </a:r>
            <a:r>
              <a:rPr lang="es-ES" sz="2400" b="1" dirty="0" err="1">
                <a:solidFill>
                  <a:srgbClr val="2D686D"/>
                </a:solidFill>
              </a:rPr>
              <a:t>for</a:t>
            </a:r>
            <a:r>
              <a:rPr lang="es-ES" sz="2400" b="1" dirty="0">
                <a:solidFill>
                  <a:srgbClr val="2D686D"/>
                </a:solidFill>
              </a:rPr>
              <a:t> AD</a:t>
            </a:r>
          </a:p>
        </p:txBody>
      </p:sp>
      <p:grpSp>
        <p:nvGrpSpPr>
          <p:cNvPr id="30" name="Grupo 29">
            <a:extLst>
              <a:ext uri="{FF2B5EF4-FFF2-40B4-BE49-F238E27FC236}">
                <a16:creationId xmlns:a16="http://schemas.microsoft.com/office/drawing/2014/main" id="{C5DF365C-FF70-A74D-BD3D-71993E9B188B}"/>
              </a:ext>
            </a:extLst>
          </p:cNvPr>
          <p:cNvGrpSpPr/>
          <p:nvPr/>
        </p:nvGrpSpPr>
        <p:grpSpPr>
          <a:xfrm>
            <a:off x="6312024" y="2420888"/>
            <a:ext cx="2801914" cy="1147817"/>
            <a:chOff x="5970206" y="2420888"/>
            <a:chExt cx="2801914" cy="1147817"/>
          </a:xfrm>
        </p:grpSpPr>
        <p:sp>
          <p:nvSpPr>
            <p:cNvPr id="20" name="6 Rectángulo">
              <a:extLst>
                <a:ext uri="{FF2B5EF4-FFF2-40B4-BE49-F238E27FC236}">
                  <a16:creationId xmlns:a16="http://schemas.microsoft.com/office/drawing/2014/main" id="{11B13106-BACC-424F-92E2-37CBEF1DDC28}"/>
                </a:ext>
              </a:extLst>
            </p:cNvPr>
            <p:cNvSpPr/>
            <p:nvPr/>
          </p:nvSpPr>
          <p:spPr>
            <a:xfrm>
              <a:off x="7350182" y="2983930"/>
              <a:ext cx="1421938" cy="584775"/>
            </a:xfrm>
            <a:prstGeom prst="rect">
              <a:avLst/>
            </a:prstGeom>
          </p:spPr>
          <p:txBody>
            <a:bodyPr wrap="square">
              <a:spAutoFit/>
            </a:bodyPr>
            <a:lstStyle/>
            <a:p>
              <a:pPr algn="ctr"/>
              <a:r>
                <a:rPr lang="en-US" sz="1600" dirty="0">
                  <a:latin typeface="Arial"/>
                  <a:cs typeface="Arial"/>
                </a:rPr>
                <a:t>Cognitive Tests </a:t>
              </a:r>
            </a:p>
          </p:txBody>
        </p:sp>
        <p:sp>
          <p:nvSpPr>
            <p:cNvPr id="61" name="6 Rectángulo">
              <a:extLst>
                <a:ext uri="{FF2B5EF4-FFF2-40B4-BE49-F238E27FC236}">
                  <a16:creationId xmlns:a16="http://schemas.microsoft.com/office/drawing/2014/main" id="{8633F1E4-CDDB-B344-A646-F3BD8089C9C4}"/>
                </a:ext>
              </a:extLst>
            </p:cNvPr>
            <p:cNvSpPr/>
            <p:nvPr/>
          </p:nvSpPr>
          <p:spPr>
            <a:xfrm>
              <a:off x="5970206" y="2996952"/>
              <a:ext cx="1421938" cy="338554"/>
            </a:xfrm>
            <a:prstGeom prst="rect">
              <a:avLst/>
            </a:prstGeom>
          </p:spPr>
          <p:txBody>
            <a:bodyPr wrap="square">
              <a:spAutoFit/>
            </a:bodyPr>
            <a:lstStyle/>
            <a:p>
              <a:pPr algn="ctr"/>
              <a:r>
                <a:rPr lang="en-US" sz="1600" dirty="0">
                  <a:latin typeface="Arial"/>
                  <a:cs typeface="Arial"/>
                </a:rPr>
                <a:t>Biomarkers</a:t>
              </a:r>
            </a:p>
          </p:txBody>
        </p:sp>
        <p:cxnSp>
          <p:nvCxnSpPr>
            <p:cNvPr id="52" name="Conector recto de flecha 51">
              <a:extLst>
                <a:ext uri="{FF2B5EF4-FFF2-40B4-BE49-F238E27FC236}">
                  <a16:creationId xmlns:a16="http://schemas.microsoft.com/office/drawing/2014/main" id="{BB8C200E-8494-DA41-8D92-B130C55CE0C4}"/>
                </a:ext>
              </a:extLst>
            </p:cNvPr>
            <p:cNvCxnSpPr>
              <a:cxnSpLocks/>
            </p:cNvCxnSpPr>
            <p:nvPr/>
          </p:nvCxnSpPr>
          <p:spPr>
            <a:xfrm flipV="1">
              <a:off x="7407787" y="2420888"/>
              <a:ext cx="0" cy="46540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CuadroTexto 15">
              <a:extLst>
                <a:ext uri="{FF2B5EF4-FFF2-40B4-BE49-F238E27FC236}">
                  <a16:creationId xmlns:a16="http://schemas.microsoft.com/office/drawing/2014/main" id="{8D7324A6-3A15-9143-893E-FFEB6BE7920B}"/>
                </a:ext>
              </a:extLst>
            </p:cNvPr>
            <p:cNvSpPr txBox="1"/>
            <p:nvPr/>
          </p:nvSpPr>
          <p:spPr>
            <a:xfrm>
              <a:off x="7248128" y="2987660"/>
              <a:ext cx="319318" cy="369332"/>
            </a:xfrm>
            <a:prstGeom prst="rect">
              <a:avLst/>
            </a:prstGeom>
            <a:noFill/>
          </p:spPr>
          <p:txBody>
            <a:bodyPr wrap="none" rtlCol="0">
              <a:spAutoFit/>
            </a:bodyPr>
            <a:lstStyle/>
            <a:p>
              <a:r>
                <a:rPr lang="en-GB" dirty="0"/>
                <a:t>+</a:t>
              </a:r>
            </a:p>
          </p:txBody>
        </p:sp>
      </p:grpSp>
      <p:grpSp>
        <p:nvGrpSpPr>
          <p:cNvPr id="55" name="Agrupar 11">
            <a:extLst>
              <a:ext uri="{FF2B5EF4-FFF2-40B4-BE49-F238E27FC236}">
                <a16:creationId xmlns:a16="http://schemas.microsoft.com/office/drawing/2014/main" id="{71213D54-9D5F-8C4F-B9C5-B7755187C2C9}"/>
              </a:ext>
            </a:extLst>
          </p:cNvPr>
          <p:cNvGrpSpPr/>
          <p:nvPr/>
        </p:nvGrpSpPr>
        <p:grpSpPr>
          <a:xfrm>
            <a:off x="1146185" y="2498276"/>
            <a:ext cx="3247579" cy="3621480"/>
            <a:chOff x="592325" y="1208853"/>
            <a:chExt cx="3247579" cy="3621480"/>
          </a:xfrm>
        </p:grpSpPr>
        <p:pic>
          <p:nvPicPr>
            <p:cNvPr id="56" name="Imagen 55">
              <a:extLst>
                <a:ext uri="{FF2B5EF4-FFF2-40B4-BE49-F238E27FC236}">
                  <a16:creationId xmlns:a16="http://schemas.microsoft.com/office/drawing/2014/main" id="{14B4D42F-EE45-A24E-9DD9-3DC47AF7A2AF}"/>
                </a:ext>
              </a:extLst>
            </p:cNvPr>
            <p:cNvPicPr>
              <a:picLocks noChangeAspect="1"/>
            </p:cNvPicPr>
            <p:nvPr/>
          </p:nvPicPr>
          <p:blipFill>
            <a:blip r:embed="rId2"/>
            <a:stretch>
              <a:fillRect/>
            </a:stretch>
          </p:blipFill>
          <p:spPr>
            <a:xfrm>
              <a:off x="592325" y="1287249"/>
              <a:ext cx="1560830" cy="3543084"/>
            </a:xfrm>
            <a:prstGeom prst="rect">
              <a:avLst/>
            </a:prstGeom>
          </p:spPr>
        </p:pic>
        <p:sp>
          <p:nvSpPr>
            <p:cNvPr id="60" name="CuadroTexto 59">
              <a:extLst>
                <a:ext uri="{FF2B5EF4-FFF2-40B4-BE49-F238E27FC236}">
                  <a16:creationId xmlns:a16="http://schemas.microsoft.com/office/drawing/2014/main" id="{4CE5541E-513B-6D43-9A34-7AE7623A3465}"/>
                </a:ext>
              </a:extLst>
            </p:cNvPr>
            <p:cNvSpPr txBox="1"/>
            <p:nvPr/>
          </p:nvSpPr>
          <p:spPr>
            <a:xfrm>
              <a:off x="2012611" y="1753075"/>
              <a:ext cx="1827293" cy="369332"/>
            </a:xfrm>
            <a:prstGeom prst="rect">
              <a:avLst/>
            </a:prstGeom>
            <a:noFill/>
            <a:ln w="19050">
              <a:solidFill>
                <a:srgbClr val="0070C0"/>
              </a:solidFill>
            </a:ln>
            <a:effectLst/>
          </p:spPr>
          <p:txBody>
            <a:bodyPr wrap="none" rtlCol="0">
              <a:spAutoFit/>
            </a:bodyPr>
            <a:lstStyle/>
            <a:p>
              <a:r>
                <a:rPr lang="en-US" dirty="0">
                  <a:latin typeface="Arial"/>
                  <a:cs typeface="Arial"/>
                </a:rPr>
                <a:t>Aβ or Tau/p-Tau</a:t>
              </a:r>
            </a:p>
          </p:txBody>
        </p:sp>
        <p:sp>
          <p:nvSpPr>
            <p:cNvPr id="65" name="Elipse 64">
              <a:extLst>
                <a:ext uri="{FF2B5EF4-FFF2-40B4-BE49-F238E27FC236}">
                  <a16:creationId xmlns:a16="http://schemas.microsoft.com/office/drawing/2014/main" id="{EE10FADE-DD57-FA40-80F8-55B3ACEFDAD0}"/>
                </a:ext>
              </a:extLst>
            </p:cNvPr>
            <p:cNvSpPr/>
            <p:nvPr/>
          </p:nvSpPr>
          <p:spPr>
            <a:xfrm>
              <a:off x="1033624" y="1208853"/>
              <a:ext cx="683579" cy="728614"/>
            </a:xfrm>
            <a:prstGeom prst="ellipse">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cxnSp>
          <p:nvCxnSpPr>
            <p:cNvPr id="66" name="Conector recto 65">
              <a:extLst>
                <a:ext uri="{FF2B5EF4-FFF2-40B4-BE49-F238E27FC236}">
                  <a16:creationId xmlns:a16="http://schemas.microsoft.com/office/drawing/2014/main" id="{28415998-8BB9-484C-AF47-8B34AE799B23}"/>
                </a:ext>
              </a:extLst>
            </p:cNvPr>
            <p:cNvCxnSpPr>
              <a:stCxn id="60" idx="1"/>
              <a:endCxn id="65" idx="6"/>
            </p:cNvCxnSpPr>
            <p:nvPr/>
          </p:nvCxnSpPr>
          <p:spPr>
            <a:xfrm flipH="1" flipV="1">
              <a:off x="1717203" y="1573160"/>
              <a:ext cx="295408" cy="364581"/>
            </a:xfrm>
            <a:prstGeom prst="line">
              <a:avLst/>
            </a:prstGeom>
            <a:effectLst/>
          </p:spPr>
          <p:style>
            <a:lnRef idx="2">
              <a:schemeClr val="accent1"/>
            </a:lnRef>
            <a:fillRef idx="0">
              <a:schemeClr val="accent1"/>
            </a:fillRef>
            <a:effectRef idx="1">
              <a:schemeClr val="accent1"/>
            </a:effectRef>
            <a:fontRef idx="minor">
              <a:schemeClr val="tx1"/>
            </a:fontRef>
          </p:style>
        </p:cxnSp>
      </p:grpSp>
      <p:sp>
        <p:nvSpPr>
          <p:cNvPr id="70" name="CuadroTexto 69">
            <a:extLst>
              <a:ext uri="{FF2B5EF4-FFF2-40B4-BE49-F238E27FC236}">
                <a16:creationId xmlns:a16="http://schemas.microsoft.com/office/drawing/2014/main" id="{8A2FB9B4-1EC5-B345-B3B6-BF1AFE0448F6}"/>
              </a:ext>
            </a:extLst>
          </p:cNvPr>
          <p:cNvSpPr txBox="1"/>
          <p:nvPr/>
        </p:nvSpPr>
        <p:spPr>
          <a:xfrm>
            <a:off x="8099349" y="3985328"/>
            <a:ext cx="3887213" cy="2143891"/>
          </a:xfrm>
          <a:prstGeom prst="rect">
            <a:avLst/>
          </a:prstGeom>
          <a:noFill/>
        </p:spPr>
        <p:txBody>
          <a:bodyPr wrap="square" rtlCol="0">
            <a:spAutoFit/>
          </a:bodyPr>
          <a:lstStyle/>
          <a:p>
            <a:pPr algn="ctr">
              <a:lnSpc>
                <a:spcPct val="120000"/>
              </a:lnSpc>
            </a:pPr>
            <a:r>
              <a:rPr lang="en-US" sz="1600" b="1" dirty="0">
                <a:latin typeface="Arial"/>
                <a:cs typeface="Arial"/>
              </a:rPr>
              <a:t>PROBLEMS: a</a:t>
            </a:r>
            <a:r>
              <a:rPr lang="en-US" sz="1600" b="1" u="sng" dirty="0">
                <a:latin typeface="Arial"/>
                <a:cs typeface="Arial"/>
              </a:rPr>
              <a:t>) invasive</a:t>
            </a:r>
            <a:r>
              <a:rPr lang="en-US" sz="1600" b="1" dirty="0">
                <a:latin typeface="Arial"/>
                <a:cs typeface="Arial"/>
              </a:rPr>
              <a:t>, b) </a:t>
            </a:r>
            <a:r>
              <a:rPr lang="en-US" sz="1600" b="1" u="sng" dirty="0">
                <a:latin typeface="Arial"/>
                <a:cs typeface="Arial"/>
              </a:rPr>
              <a:t>economical cost </a:t>
            </a:r>
            <a:r>
              <a:rPr lang="en-US" sz="1600" b="1" dirty="0">
                <a:latin typeface="Arial"/>
                <a:cs typeface="Arial"/>
              </a:rPr>
              <a:t>and c) </a:t>
            </a:r>
            <a:r>
              <a:rPr lang="en-US" sz="1600" b="1" u="sng" dirty="0">
                <a:latin typeface="Arial"/>
                <a:cs typeface="Arial"/>
              </a:rPr>
              <a:t>not so early-biomarkers</a:t>
            </a:r>
          </a:p>
          <a:p>
            <a:pPr algn="ctr">
              <a:lnSpc>
                <a:spcPct val="120000"/>
              </a:lnSpc>
            </a:pPr>
            <a:endParaRPr lang="en-US" sz="1600" b="1" dirty="0">
              <a:latin typeface="Arial"/>
              <a:cs typeface="Arial"/>
            </a:endParaRPr>
          </a:p>
          <a:p>
            <a:pPr algn="ctr">
              <a:lnSpc>
                <a:spcPct val="120000"/>
              </a:lnSpc>
            </a:pPr>
            <a:r>
              <a:rPr lang="en-US" sz="1600" b="1" dirty="0">
                <a:latin typeface="Arial"/>
                <a:cs typeface="Arial"/>
              </a:rPr>
              <a:t>NOT suitable for routine clinical screening (100 millions AD patients expected by 2050)</a:t>
            </a:r>
          </a:p>
        </p:txBody>
      </p:sp>
      <p:grpSp>
        <p:nvGrpSpPr>
          <p:cNvPr id="2" name="Grupo 1">
            <a:extLst>
              <a:ext uri="{FF2B5EF4-FFF2-40B4-BE49-F238E27FC236}">
                <a16:creationId xmlns:a16="http://schemas.microsoft.com/office/drawing/2014/main" id="{E5D50C5C-580B-5E45-87CB-7DD8BB2EFF52}"/>
              </a:ext>
            </a:extLst>
          </p:cNvPr>
          <p:cNvGrpSpPr/>
          <p:nvPr/>
        </p:nvGrpSpPr>
        <p:grpSpPr>
          <a:xfrm>
            <a:off x="2517819" y="3985043"/>
            <a:ext cx="5985373" cy="2596293"/>
            <a:chOff x="2517819" y="3985043"/>
            <a:chExt cx="5985373" cy="2596293"/>
          </a:xfrm>
        </p:grpSpPr>
        <p:grpSp>
          <p:nvGrpSpPr>
            <p:cNvPr id="67" name="Agrupar 12">
              <a:extLst>
                <a:ext uri="{FF2B5EF4-FFF2-40B4-BE49-F238E27FC236}">
                  <a16:creationId xmlns:a16="http://schemas.microsoft.com/office/drawing/2014/main" id="{44402031-BCB5-3A46-BBF9-CA041BC1E86A}"/>
                </a:ext>
              </a:extLst>
            </p:cNvPr>
            <p:cNvGrpSpPr/>
            <p:nvPr/>
          </p:nvGrpSpPr>
          <p:grpSpPr>
            <a:xfrm>
              <a:off x="2517819" y="3985043"/>
              <a:ext cx="5338871" cy="2011518"/>
              <a:chOff x="2395814" y="2836644"/>
              <a:chExt cx="5338871" cy="2011518"/>
            </a:xfrm>
          </p:grpSpPr>
          <p:pic>
            <p:nvPicPr>
              <p:cNvPr id="68" name="Imagen 67">
                <a:extLst>
                  <a:ext uri="{FF2B5EF4-FFF2-40B4-BE49-F238E27FC236}">
                    <a16:creationId xmlns:a16="http://schemas.microsoft.com/office/drawing/2014/main" id="{0E8AAF9C-ECF3-884C-B1E5-FAF8DF23DAF5}"/>
                  </a:ext>
                </a:extLst>
              </p:cNvPr>
              <p:cNvPicPr>
                <a:picLocks noChangeAspect="1"/>
              </p:cNvPicPr>
              <p:nvPr/>
            </p:nvPicPr>
            <p:blipFill>
              <a:blip r:embed="rId3"/>
              <a:stretch>
                <a:fillRect/>
              </a:stretch>
            </p:blipFill>
            <p:spPr>
              <a:xfrm>
                <a:off x="2395814" y="2836644"/>
                <a:ext cx="2860415" cy="2011518"/>
              </a:xfrm>
              <a:prstGeom prst="rect">
                <a:avLst/>
              </a:prstGeom>
            </p:spPr>
          </p:pic>
          <p:pic>
            <p:nvPicPr>
              <p:cNvPr id="69" name="Imagen 68">
                <a:extLst>
                  <a:ext uri="{FF2B5EF4-FFF2-40B4-BE49-F238E27FC236}">
                    <a16:creationId xmlns:a16="http://schemas.microsoft.com/office/drawing/2014/main" id="{0B4CF197-4228-FA45-BACB-1DE8D7E124D6}"/>
                  </a:ext>
                </a:extLst>
              </p:cNvPr>
              <p:cNvPicPr>
                <a:picLocks noChangeAspect="1"/>
              </p:cNvPicPr>
              <p:nvPr/>
            </p:nvPicPr>
            <p:blipFill rotWithShape="1">
              <a:blip r:embed="rId4"/>
              <a:srcRect b="7001"/>
              <a:stretch/>
            </p:blipFill>
            <p:spPr>
              <a:xfrm>
                <a:off x="5498888" y="2991290"/>
                <a:ext cx="2235797" cy="1702226"/>
              </a:xfrm>
              <a:prstGeom prst="rect">
                <a:avLst/>
              </a:prstGeom>
            </p:spPr>
          </p:pic>
        </p:grpSp>
        <p:sp>
          <p:nvSpPr>
            <p:cNvPr id="71" name="16 Rectángulo">
              <a:extLst>
                <a:ext uri="{FF2B5EF4-FFF2-40B4-BE49-F238E27FC236}">
                  <a16:creationId xmlns:a16="http://schemas.microsoft.com/office/drawing/2014/main" id="{DC8BD888-DD36-3D40-AC6A-9645A030C7F9}"/>
                </a:ext>
              </a:extLst>
            </p:cNvPr>
            <p:cNvSpPr/>
            <p:nvPr/>
          </p:nvSpPr>
          <p:spPr>
            <a:xfrm>
              <a:off x="3585608" y="5996561"/>
              <a:ext cx="914033" cy="338554"/>
            </a:xfrm>
            <a:prstGeom prst="rect">
              <a:avLst/>
            </a:prstGeom>
          </p:spPr>
          <p:txBody>
            <a:bodyPr wrap="none">
              <a:spAutoFit/>
            </a:bodyPr>
            <a:lstStyle/>
            <a:p>
              <a:pPr algn="ctr"/>
              <a:r>
                <a:rPr lang="en-US" sz="1600" dirty="0">
                  <a:latin typeface="Arial"/>
                  <a:cs typeface="Arial"/>
                </a:rPr>
                <a:t>Imaging</a:t>
              </a:r>
            </a:p>
          </p:txBody>
        </p:sp>
        <p:sp>
          <p:nvSpPr>
            <p:cNvPr id="72" name="16 Rectángulo">
              <a:extLst>
                <a:ext uri="{FF2B5EF4-FFF2-40B4-BE49-F238E27FC236}">
                  <a16:creationId xmlns:a16="http://schemas.microsoft.com/office/drawing/2014/main" id="{BF19FF3F-71A2-0B49-9A56-DAA1E5DFCFED}"/>
                </a:ext>
              </a:extLst>
            </p:cNvPr>
            <p:cNvSpPr/>
            <p:nvPr/>
          </p:nvSpPr>
          <p:spPr>
            <a:xfrm>
              <a:off x="5663952" y="5996561"/>
              <a:ext cx="2839240" cy="584775"/>
            </a:xfrm>
            <a:prstGeom prst="rect">
              <a:avLst/>
            </a:prstGeom>
          </p:spPr>
          <p:txBody>
            <a:bodyPr wrap="none">
              <a:spAutoFit/>
            </a:bodyPr>
            <a:lstStyle/>
            <a:p>
              <a:pPr algn="ctr"/>
              <a:r>
                <a:rPr lang="en-US" sz="1600" dirty="0">
                  <a:latin typeface="Arial"/>
                  <a:cs typeface="Arial"/>
                </a:rPr>
                <a:t>Lumbar puncture for</a:t>
              </a:r>
            </a:p>
            <a:p>
              <a:pPr algn="ctr"/>
              <a:r>
                <a:rPr lang="en-US" sz="1600" dirty="0">
                  <a:latin typeface="Arial"/>
                  <a:cs typeface="Arial"/>
                </a:rPr>
                <a:t>Cerebrospinal fluid extraction</a:t>
              </a:r>
            </a:p>
          </p:txBody>
        </p:sp>
      </p:grpSp>
    </p:spTree>
    <p:extLst>
      <p:ext uri="{BB962C8B-B14F-4D97-AF65-F5344CB8AC3E}">
        <p14:creationId xmlns:p14="http://schemas.microsoft.com/office/powerpoint/2010/main" val="410600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4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4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6" name="CuadroTexto 5">
            <a:extLst>
              <a:ext uri="{FF2B5EF4-FFF2-40B4-BE49-F238E27FC236}">
                <a16:creationId xmlns:a16="http://schemas.microsoft.com/office/drawing/2014/main" id="{AD62239A-B490-2142-AB8A-BF2F766FF3F0}"/>
              </a:ext>
            </a:extLst>
          </p:cNvPr>
          <p:cNvSpPr txBox="1"/>
          <p:nvPr/>
        </p:nvSpPr>
        <p:spPr>
          <a:xfrm>
            <a:off x="839415" y="947805"/>
            <a:ext cx="9027096" cy="461665"/>
          </a:xfrm>
          <a:prstGeom prst="rect">
            <a:avLst/>
          </a:prstGeom>
          <a:noFill/>
        </p:spPr>
        <p:txBody>
          <a:bodyPr wrap="square">
            <a:spAutoFit/>
          </a:bodyPr>
          <a:lstStyle/>
          <a:p>
            <a:r>
              <a:rPr lang="es-ES" sz="2400" b="1" dirty="0" err="1">
                <a:solidFill>
                  <a:srgbClr val="2D686D"/>
                </a:solidFill>
              </a:rPr>
              <a:t>Our</a:t>
            </a:r>
            <a:r>
              <a:rPr lang="es-ES" sz="2400" b="1" dirty="0">
                <a:solidFill>
                  <a:srgbClr val="2D686D"/>
                </a:solidFill>
              </a:rPr>
              <a:t> </a:t>
            </a:r>
            <a:r>
              <a:rPr lang="es-ES" sz="2400" b="1" dirty="0" err="1">
                <a:solidFill>
                  <a:srgbClr val="2D686D"/>
                </a:solidFill>
              </a:rPr>
              <a:t>product</a:t>
            </a:r>
            <a:r>
              <a:rPr lang="es-ES" sz="2400" b="1" dirty="0">
                <a:solidFill>
                  <a:srgbClr val="2D686D"/>
                </a:solidFill>
              </a:rPr>
              <a:t>: </a:t>
            </a:r>
            <a:r>
              <a:rPr lang="es-ES" sz="2400" b="1" dirty="0" err="1">
                <a:solidFill>
                  <a:srgbClr val="2D686D"/>
                </a:solidFill>
              </a:rPr>
              <a:t>Blood-based</a:t>
            </a:r>
            <a:r>
              <a:rPr lang="es-ES" sz="2400" b="1" dirty="0">
                <a:solidFill>
                  <a:srgbClr val="2D686D"/>
                </a:solidFill>
              </a:rPr>
              <a:t> </a:t>
            </a:r>
            <a:r>
              <a:rPr lang="es-ES" sz="2400" b="1" dirty="0" err="1">
                <a:solidFill>
                  <a:srgbClr val="2D686D"/>
                </a:solidFill>
              </a:rPr>
              <a:t>Biomarker</a:t>
            </a:r>
            <a:r>
              <a:rPr lang="es-ES" sz="2400" b="1" dirty="0">
                <a:solidFill>
                  <a:srgbClr val="2D686D"/>
                </a:solidFill>
              </a:rPr>
              <a:t> </a:t>
            </a:r>
            <a:r>
              <a:rPr lang="es-ES" sz="2400" b="1" dirty="0" err="1">
                <a:solidFill>
                  <a:srgbClr val="2D686D"/>
                </a:solidFill>
              </a:rPr>
              <a:t>for</a:t>
            </a:r>
            <a:r>
              <a:rPr lang="es-ES" sz="2400" b="1" dirty="0">
                <a:solidFill>
                  <a:srgbClr val="2D686D"/>
                </a:solidFill>
              </a:rPr>
              <a:t> </a:t>
            </a:r>
            <a:r>
              <a:rPr lang="es-ES" sz="2400" b="1" dirty="0" err="1">
                <a:solidFill>
                  <a:srgbClr val="2D686D"/>
                </a:solidFill>
              </a:rPr>
              <a:t>early</a:t>
            </a:r>
            <a:r>
              <a:rPr lang="es-ES" sz="2400" b="1" dirty="0">
                <a:solidFill>
                  <a:srgbClr val="2D686D"/>
                </a:solidFill>
              </a:rPr>
              <a:t> AD </a:t>
            </a:r>
            <a:r>
              <a:rPr lang="es-ES" sz="2400" b="1" dirty="0" err="1">
                <a:solidFill>
                  <a:srgbClr val="2D686D"/>
                </a:solidFill>
              </a:rPr>
              <a:t>detection</a:t>
            </a:r>
            <a:endParaRPr lang="es-ES" sz="2400" b="1" dirty="0">
              <a:solidFill>
                <a:srgbClr val="2D686D"/>
              </a:solidFill>
            </a:endParaRPr>
          </a:p>
        </p:txBody>
      </p:sp>
      <p:grpSp>
        <p:nvGrpSpPr>
          <p:cNvPr id="32" name="Grupo 31">
            <a:extLst>
              <a:ext uri="{FF2B5EF4-FFF2-40B4-BE49-F238E27FC236}">
                <a16:creationId xmlns:a16="http://schemas.microsoft.com/office/drawing/2014/main" id="{3E41FE94-23F6-4041-B44E-DA59DDAA641F}"/>
              </a:ext>
            </a:extLst>
          </p:cNvPr>
          <p:cNvGrpSpPr/>
          <p:nvPr/>
        </p:nvGrpSpPr>
        <p:grpSpPr>
          <a:xfrm>
            <a:off x="1201727" y="1886248"/>
            <a:ext cx="9646801" cy="3527990"/>
            <a:chOff x="762907" y="1670224"/>
            <a:chExt cx="9646801" cy="3527990"/>
          </a:xfrm>
        </p:grpSpPr>
        <p:grpSp>
          <p:nvGrpSpPr>
            <p:cNvPr id="31" name="Grupo 30">
              <a:extLst>
                <a:ext uri="{FF2B5EF4-FFF2-40B4-BE49-F238E27FC236}">
                  <a16:creationId xmlns:a16="http://schemas.microsoft.com/office/drawing/2014/main" id="{E57C6317-38EC-F042-82D4-2260F80C3C0F}"/>
                </a:ext>
              </a:extLst>
            </p:cNvPr>
            <p:cNvGrpSpPr/>
            <p:nvPr/>
          </p:nvGrpSpPr>
          <p:grpSpPr>
            <a:xfrm>
              <a:off x="762907" y="1670224"/>
              <a:ext cx="4620368" cy="3527990"/>
              <a:chOff x="762907" y="1670224"/>
              <a:chExt cx="4620368" cy="3527990"/>
            </a:xfrm>
          </p:grpSpPr>
          <p:pic>
            <p:nvPicPr>
              <p:cNvPr id="9" name="Imagen 8">
                <a:extLst>
                  <a:ext uri="{FF2B5EF4-FFF2-40B4-BE49-F238E27FC236}">
                    <a16:creationId xmlns:a16="http://schemas.microsoft.com/office/drawing/2014/main" id="{B4F0C9D2-236C-424D-B3C0-23C95719A337}"/>
                  </a:ext>
                </a:extLst>
              </p:cNvPr>
              <p:cNvPicPr>
                <a:picLocks noChangeAspect="1"/>
              </p:cNvPicPr>
              <p:nvPr/>
            </p:nvPicPr>
            <p:blipFill>
              <a:blip r:embed="rId2"/>
              <a:stretch>
                <a:fillRect/>
              </a:stretch>
            </p:blipFill>
            <p:spPr>
              <a:xfrm>
                <a:off x="762907" y="1670224"/>
                <a:ext cx="1554183" cy="3527990"/>
              </a:xfrm>
              <a:prstGeom prst="rect">
                <a:avLst/>
              </a:prstGeom>
            </p:spPr>
          </p:pic>
          <p:sp>
            <p:nvSpPr>
              <p:cNvPr id="10" name="Elipse 9">
                <a:extLst>
                  <a:ext uri="{FF2B5EF4-FFF2-40B4-BE49-F238E27FC236}">
                    <a16:creationId xmlns:a16="http://schemas.microsoft.com/office/drawing/2014/main" id="{3FB6C5F3-8444-004E-8455-7A80A871DA7C}"/>
                  </a:ext>
                </a:extLst>
              </p:cNvPr>
              <p:cNvSpPr/>
              <p:nvPr/>
            </p:nvSpPr>
            <p:spPr>
              <a:xfrm>
                <a:off x="1824577" y="2826436"/>
                <a:ext cx="354330" cy="443065"/>
              </a:xfrm>
              <a:prstGeom prst="ellipse">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1" name="Imagen 10">
                <a:extLst>
                  <a:ext uri="{FF2B5EF4-FFF2-40B4-BE49-F238E27FC236}">
                    <a16:creationId xmlns:a16="http://schemas.microsoft.com/office/drawing/2014/main" id="{86BE5FC6-1406-9143-A494-1BE63A05C60C}"/>
                  </a:ext>
                </a:extLst>
              </p:cNvPr>
              <p:cNvPicPr>
                <a:picLocks noChangeAspect="1"/>
              </p:cNvPicPr>
              <p:nvPr/>
            </p:nvPicPr>
            <p:blipFill>
              <a:blip r:embed="rId3"/>
              <a:stretch>
                <a:fillRect/>
              </a:stretch>
            </p:blipFill>
            <p:spPr>
              <a:xfrm>
                <a:off x="2506656" y="2081072"/>
                <a:ext cx="2876619" cy="1928643"/>
              </a:xfrm>
              <a:prstGeom prst="ellipse">
                <a:avLst/>
              </a:prstGeom>
              <a:ln>
                <a:noFill/>
              </a:ln>
              <a:effectLst>
                <a:softEdge rad="112500"/>
              </a:effectLst>
            </p:spPr>
          </p:pic>
          <p:cxnSp>
            <p:nvCxnSpPr>
              <p:cNvPr id="12" name="Conector recto 11">
                <a:extLst>
                  <a:ext uri="{FF2B5EF4-FFF2-40B4-BE49-F238E27FC236}">
                    <a16:creationId xmlns:a16="http://schemas.microsoft.com/office/drawing/2014/main" id="{7D8B02B1-6DBC-0446-92D2-95C24CB14267}"/>
                  </a:ext>
                </a:extLst>
              </p:cNvPr>
              <p:cNvCxnSpPr>
                <a:cxnSpLocks/>
                <a:stCxn id="11" idx="2"/>
                <a:endCxn id="10" idx="6"/>
              </p:cNvCxnSpPr>
              <p:nvPr/>
            </p:nvCxnSpPr>
            <p:spPr>
              <a:xfrm flipH="1">
                <a:off x="2178907" y="3045394"/>
                <a:ext cx="327749" cy="2575"/>
              </a:xfrm>
              <a:prstGeom prst="line">
                <a:avLst/>
              </a:prstGeom>
              <a:effectLst/>
            </p:spPr>
            <p:style>
              <a:lnRef idx="2">
                <a:schemeClr val="accent1"/>
              </a:lnRef>
              <a:fillRef idx="0">
                <a:schemeClr val="accent1"/>
              </a:fillRef>
              <a:effectRef idx="1">
                <a:schemeClr val="accent1"/>
              </a:effectRef>
              <a:fontRef idx="minor">
                <a:schemeClr val="tx1"/>
              </a:fontRef>
            </p:style>
          </p:cxnSp>
        </p:grpSp>
        <p:sp>
          <p:nvSpPr>
            <p:cNvPr id="13" name="Flecha derecha 12">
              <a:extLst>
                <a:ext uri="{FF2B5EF4-FFF2-40B4-BE49-F238E27FC236}">
                  <a16:creationId xmlns:a16="http://schemas.microsoft.com/office/drawing/2014/main" id="{90939083-595F-B445-B079-CFB670451EDB}"/>
                </a:ext>
              </a:extLst>
            </p:cNvPr>
            <p:cNvSpPr/>
            <p:nvPr/>
          </p:nvSpPr>
          <p:spPr>
            <a:xfrm rot="10800000">
              <a:off x="5417969" y="2906892"/>
              <a:ext cx="968412" cy="264758"/>
            </a:xfrm>
            <a:prstGeom prst="rightArrow">
              <a:avLst/>
            </a:prstGeom>
            <a:solidFill>
              <a:schemeClr val="accent1">
                <a:lumMod val="60000"/>
                <a:lumOff val="40000"/>
              </a:schemeClr>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p>
          </p:txBody>
        </p:sp>
        <p:grpSp>
          <p:nvGrpSpPr>
            <p:cNvPr id="15" name="Agrupar 19">
              <a:extLst>
                <a:ext uri="{FF2B5EF4-FFF2-40B4-BE49-F238E27FC236}">
                  <a16:creationId xmlns:a16="http://schemas.microsoft.com/office/drawing/2014/main" id="{E45A93BA-E584-4D43-84B7-FBB704ABE468}"/>
                </a:ext>
              </a:extLst>
            </p:cNvPr>
            <p:cNvGrpSpPr/>
            <p:nvPr/>
          </p:nvGrpSpPr>
          <p:grpSpPr>
            <a:xfrm>
              <a:off x="9275714" y="1783848"/>
              <a:ext cx="1133994" cy="2797279"/>
              <a:chOff x="3971852" y="2934213"/>
              <a:chExt cx="1552762" cy="3830270"/>
            </a:xfrm>
          </p:grpSpPr>
          <p:pic>
            <p:nvPicPr>
              <p:cNvPr id="21" name="Picture 5">
                <a:extLst>
                  <a:ext uri="{FF2B5EF4-FFF2-40B4-BE49-F238E27FC236}">
                    <a16:creationId xmlns:a16="http://schemas.microsoft.com/office/drawing/2014/main" id="{7E447383-A183-C04C-AE00-BA134C199E0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914" t="12501" b="5652"/>
              <a:stretch/>
            </p:blipFill>
            <p:spPr bwMode="auto">
              <a:xfrm>
                <a:off x="3985863" y="3418063"/>
                <a:ext cx="1538751" cy="157163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2" name="Picture 11">
                <a:extLst>
                  <a:ext uri="{FF2B5EF4-FFF2-40B4-BE49-F238E27FC236}">
                    <a16:creationId xmlns:a16="http://schemas.microsoft.com/office/drawing/2014/main" id="{3055376F-05B3-AC4F-84BF-2CF260C8CD3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324" t="26411" r="12509" b="9433"/>
              <a:stretch/>
            </p:blipFill>
            <p:spPr bwMode="auto">
              <a:xfrm>
                <a:off x="4150144" y="5630420"/>
                <a:ext cx="1100753" cy="113406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3" name="25 Rectángulo">
                <a:extLst>
                  <a:ext uri="{FF2B5EF4-FFF2-40B4-BE49-F238E27FC236}">
                    <a16:creationId xmlns:a16="http://schemas.microsoft.com/office/drawing/2014/main" id="{A187B200-3E5A-1541-BDAD-95C7FCFEC5A3}"/>
                  </a:ext>
                </a:extLst>
              </p:cNvPr>
              <p:cNvSpPr/>
              <p:nvPr/>
            </p:nvSpPr>
            <p:spPr>
              <a:xfrm>
                <a:off x="4292195" y="2934213"/>
                <a:ext cx="892983" cy="379290"/>
              </a:xfrm>
              <a:prstGeom prst="rect">
                <a:avLst/>
              </a:prstGeom>
            </p:spPr>
            <p:txBody>
              <a:bodyPr wrap="square">
                <a:spAutoFit/>
              </a:bodyPr>
              <a:lstStyle/>
              <a:p>
                <a:pPr algn="ctr"/>
                <a:r>
                  <a:rPr lang="es-VE" sz="1200" dirty="0">
                    <a:latin typeface="Arial"/>
                    <a:cs typeface="Arial"/>
                  </a:rPr>
                  <a:t>No AD</a:t>
                </a:r>
              </a:p>
            </p:txBody>
          </p:sp>
          <p:sp>
            <p:nvSpPr>
              <p:cNvPr id="24" name="16 Rectángulo">
                <a:extLst>
                  <a:ext uri="{FF2B5EF4-FFF2-40B4-BE49-F238E27FC236}">
                    <a16:creationId xmlns:a16="http://schemas.microsoft.com/office/drawing/2014/main" id="{C7535914-5E60-264B-B036-8E5401565DB0}"/>
                  </a:ext>
                </a:extLst>
              </p:cNvPr>
              <p:cNvSpPr/>
              <p:nvPr/>
            </p:nvSpPr>
            <p:spPr>
              <a:xfrm>
                <a:off x="3971852" y="5103401"/>
                <a:ext cx="1552762" cy="379290"/>
              </a:xfrm>
              <a:prstGeom prst="rect">
                <a:avLst/>
              </a:prstGeom>
            </p:spPr>
            <p:txBody>
              <a:bodyPr wrap="none">
                <a:spAutoFit/>
              </a:bodyPr>
              <a:lstStyle/>
              <a:p>
                <a:pPr algn="ctr"/>
                <a:r>
                  <a:rPr lang="en-US" sz="1200" dirty="0">
                    <a:latin typeface="Arial"/>
                    <a:cs typeface="Arial"/>
                  </a:rPr>
                  <a:t>Preclinical AD</a:t>
                </a:r>
              </a:p>
            </p:txBody>
          </p:sp>
        </p:grpSp>
        <p:grpSp>
          <p:nvGrpSpPr>
            <p:cNvPr id="16" name="Agrupar 22">
              <a:extLst>
                <a:ext uri="{FF2B5EF4-FFF2-40B4-BE49-F238E27FC236}">
                  <a16:creationId xmlns:a16="http://schemas.microsoft.com/office/drawing/2014/main" id="{510FEB71-54D4-1F4D-A8F3-47E0911D0EAB}"/>
                </a:ext>
              </a:extLst>
            </p:cNvPr>
            <p:cNvGrpSpPr/>
            <p:nvPr/>
          </p:nvGrpSpPr>
          <p:grpSpPr>
            <a:xfrm>
              <a:off x="6668372" y="2075588"/>
              <a:ext cx="2530111" cy="1764494"/>
              <a:chOff x="1801485" y="3581323"/>
              <a:chExt cx="3464446" cy="2416094"/>
            </a:xfrm>
          </p:grpSpPr>
          <p:pic>
            <p:nvPicPr>
              <p:cNvPr id="17" name="Imagen 16">
                <a:extLst>
                  <a:ext uri="{FF2B5EF4-FFF2-40B4-BE49-F238E27FC236}">
                    <a16:creationId xmlns:a16="http://schemas.microsoft.com/office/drawing/2014/main" id="{EBB10300-2D4E-7E49-882C-51816DE80C30}"/>
                  </a:ext>
                </a:extLst>
              </p:cNvPr>
              <p:cNvPicPr>
                <a:picLocks noChangeAspect="1"/>
              </p:cNvPicPr>
              <p:nvPr/>
            </p:nvPicPr>
            <p:blipFill>
              <a:blip r:embed="rId6"/>
              <a:stretch>
                <a:fillRect/>
              </a:stretch>
            </p:blipFill>
            <p:spPr>
              <a:xfrm>
                <a:off x="1801485" y="3581323"/>
                <a:ext cx="1612384" cy="2416094"/>
              </a:xfrm>
              <a:prstGeom prst="rect">
                <a:avLst/>
              </a:prstGeom>
            </p:spPr>
          </p:pic>
          <p:grpSp>
            <p:nvGrpSpPr>
              <p:cNvPr id="18" name="Agrupar 24">
                <a:extLst>
                  <a:ext uri="{FF2B5EF4-FFF2-40B4-BE49-F238E27FC236}">
                    <a16:creationId xmlns:a16="http://schemas.microsoft.com/office/drawing/2014/main" id="{92E75A3A-6872-244A-A6C1-D1AADBE210C8}"/>
                  </a:ext>
                </a:extLst>
              </p:cNvPr>
              <p:cNvGrpSpPr/>
              <p:nvPr/>
            </p:nvGrpSpPr>
            <p:grpSpPr>
              <a:xfrm>
                <a:off x="3991682" y="4333553"/>
                <a:ext cx="1274249" cy="1028778"/>
                <a:chOff x="4287701" y="4371847"/>
                <a:chExt cx="1274249" cy="1028778"/>
              </a:xfrm>
            </p:grpSpPr>
            <p:pic>
              <p:nvPicPr>
                <p:cNvPr id="19" name="Imagen 18">
                  <a:extLst>
                    <a:ext uri="{FF2B5EF4-FFF2-40B4-BE49-F238E27FC236}">
                      <a16:creationId xmlns:a16="http://schemas.microsoft.com/office/drawing/2014/main" id="{D6E60F38-53D3-D545-9FD0-811FC2D48416}"/>
                    </a:ext>
                  </a:extLst>
                </p:cNvPr>
                <p:cNvPicPr>
                  <a:picLocks noChangeAspect="1"/>
                </p:cNvPicPr>
                <p:nvPr/>
              </p:nvPicPr>
              <p:blipFill>
                <a:blip r:embed="rId7"/>
                <a:stretch>
                  <a:fillRect/>
                </a:stretch>
              </p:blipFill>
              <p:spPr>
                <a:xfrm rot="20405222" flipV="1">
                  <a:off x="4301952" y="4371847"/>
                  <a:ext cx="1259998" cy="171819"/>
                </a:xfrm>
                <a:prstGeom prst="rect">
                  <a:avLst/>
                </a:prstGeom>
              </p:spPr>
            </p:pic>
            <p:pic>
              <p:nvPicPr>
                <p:cNvPr id="20" name="Imagen 19">
                  <a:extLst>
                    <a:ext uri="{FF2B5EF4-FFF2-40B4-BE49-F238E27FC236}">
                      <a16:creationId xmlns:a16="http://schemas.microsoft.com/office/drawing/2014/main" id="{C2367C02-A0E5-974C-A7B5-FFF3E131D864}"/>
                    </a:ext>
                  </a:extLst>
                </p:cNvPr>
                <p:cNvPicPr>
                  <a:picLocks noChangeAspect="1"/>
                </p:cNvPicPr>
                <p:nvPr/>
              </p:nvPicPr>
              <p:blipFill>
                <a:blip r:embed="rId8"/>
                <a:stretch>
                  <a:fillRect/>
                </a:stretch>
              </p:blipFill>
              <p:spPr>
                <a:xfrm rot="398031">
                  <a:off x="4287701" y="5226388"/>
                  <a:ext cx="1259997" cy="174237"/>
                </a:xfrm>
                <a:prstGeom prst="rect">
                  <a:avLst/>
                </a:prstGeom>
              </p:spPr>
            </p:pic>
          </p:grpSp>
        </p:grpSp>
      </p:grpSp>
      <p:grpSp>
        <p:nvGrpSpPr>
          <p:cNvPr id="33" name="Grupo 32">
            <a:extLst>
              <a:ext uri="{FF2B5EF4-FFF2-40B4-BE49-F238E27FC236}">
                <a16:creationId xmlns:a16="http://schemas.microsoft.com/office/drawing/2014/main" id="{53AE00A8-ADB4-C74E-A1A7-019DFDA72067}"/>
              </a:ext>
            </a:extLst>
          </p:cNvPr>
          <p:cNvGrpSpPr/>
          <p:nvPr/>
        </p:nvGrpSpPr>
        <p:grpSpPr>
          <a:xfrm>
            <a:off x="3029798" y="4254846"/>
            <a:ext cx="2712934" cy="2126482"/>
            <a:chOff x="2291261" y="4009715"/>
            <a:chExt cx="2712934" cy="2126482"/>
          </a:xfrm>
        </p:grpSpPr>
        <p:cxnSp>
          <p:nvCxnSpPr>
            <p:cNvPr id="25" name="Conector recto de flecha 24">
              <a:extLst>
                <a:ext uri="{FF2B5EF4-FFF2-40B4-BE49-F238E27FC236}">
                  <a16:creationId xmlns:a16="http://schemas.microsoft.com/office/drawing/2014/main" id="{74B4E280-F6D0-6E43-9BCF-9155A410DD32}"/>
                </a:ext>
              </a:extLst>
            </p:cNvPr>
            <p:cNvCxnSpPr>
              <a:cxnSpLocks/>
            </p:cNvCxnSpPr>
            <p:nvPr/>
          </p:nvCxnSpPr>
          <p:spPr>
            <a:xfrm>
              <a:off x="3647728" y="4009715"/>
              <a:ext cx="0" cy="60885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CuadroTexto 25">
              <a:extLst>
                <a:ext uri="{FF2B5EF4-FFF2-40B4-BE49-F238E27FC236}">
                  <a16:creationId xmlns:a16="http://schemas.microsoft.com/office/drawing/2014/main" id="{BC088705-A81D-F541-9E2A-D74993C6EFF7}"/>
                </a:ext>
              </a:extLst>
            </p:cNvPr>
            <p:cNvSpPr txBox="1"/>
            <p:nvPr/>
          </p:nvSpPr>
          <p:spPr>
            <a:xfrm>
              <a:off x="2291261" y="4774991"/>
              <a:ext cx="2712934" cy="1361206"/>
            </a:xfrm>
            <a:prstGeom prst="rect">
              <a:avLst/>
            </a:prstGeom>
            <a:noFill/>
          </p:spPr>
          <p:txBody>
            <a:bodyPr wrap="square" rtlCol="0">
              <a:spAutoFit/>
            </a:bodyPr>
            <a:lstStyle/>
            <a:p>
              <a:pPr algn="ctr">
                <a:lnSpc>
                  <a:spcPct val="120000"/>
                </a:lnSpc>
              </a:pPr>
              <a:r>
                <a:rPr lang="en-US" sz="1400" b="1" dirty="0">
                  <a:latin typeface="Arial"/>
                  <a:cs typeface="Arial"/>
                </a:rPr>
                <a:t>Blood-Based Biomarker</a:t>
              </a:r>
            </a:p>
            <a:p>
              <a:pPr algn="ctr">
                <a:lnSpc>
                  <a:spcPct val="120000"/>
                </a:lnSpc>
              </a:pPr>
              <a:r>
                <a:rPr lang="en-US" sz="1400" dirty="0">
                  <a:latin typeface="Arial"/>
                  <a:cs typeface="Arial"/>
                </a:rPr>
                <a:t>ADVANTAGES: a) Minimally invasive and b) cost-effective</a:t>
              </a:r>
            </a:p>
            <a:p>
              <a:pPr algn="ctr">
                <a:lnSpc>
                  <a:spcPct val="120000"/>
                </a:lnSpc>
              </a:pPr>
              <a:r>
                <a:rPr lang="en-US" sz="1400" dirty="0">
                  <a:latin typeface="Arial"/>
                  <a:cs typeface="Arial"/>
                </a:rPr>
                <a:t>SUITABLE for routine clinical screening</a:t>
              </a:r>
            </a:p>
          </p:txBody>
        </p:sp>
      </p:grpSp>
      <p:grpSp>
        <p:nvGrpSpPr>
          <p:cNvPr id="30" name="Grupo 29">
            <a:extLst>
              <a:ext uri="{FF2B5EF4-FFF2-40B4-BE49-F238E27FC236}">
                <a16:creationId xmlns:a16="http://schemas.microsoft.com/office/drawing/2014/main" id="{747E33C0-FCCA-7842-A7BE-B15249327AA7}"/>
              </a:ext>
            </a:extLst>
          </p:cNvPr>
          <p:cNvGrpSpPr/>
          <p:nvPr/>
        </p:nvGrpSpPr>
        <p:grpSpPr>
          <a:xfrm>
            <a:off x="6359452" y="2348886"/>
            <a:ext cx="2787840" cy="2488609"/>
            <a:chOff x="6514606" y="3760180"/>
            <a:chExt cx="2386279" cy="1989563"/>
          </a:xfrm>
          <a:solidFill>
            <a:schemeClr val="bg1"/>
          </a:solidFill>
        </p:grpSpPr>
        <p:grpSp>
          <p:nvGrpSpPr>
            <p:cNvPr id="2" name="Grupo 1">
              <a:extLst>
                <a:ext uri="{FF2B5EF4-FFF2-40B4-BE49-F238E27FC236}">
                  <a16:creationId xmlns:a16="http://schemas.microsoft.com/office/drawing/2014/main" id="{1DD1EA34-924D-D244-A3FE-D0D73DCD5593}"/>
                </a:ext>
              </a:extLst>
            </p:cNvPr>
            <p:cNvGrpSpPr/>
            <p:nvPr/>
          </p:nvGrpSpPr>
          <p:grpSpPr>
            <a:xfrm>
              <a:off x="6514606" y="3760180"/>
              <a:ext cx="2386279" cy="1438036"/>
              <a:chOff x="6555201" y="3748628"/>
              <a:chExt cx="2114298" cy="1251782"/>
            </a:xfrm>
            <a:grpFill/>
          </p:grpSpPr>
          <p:sp>
            <p:nvSpPr>
              <p:cNvPr id="27" name="Rectángulo redondeado 26">
                <a:extLst>
                  <a:ext uri="{FF2B5EF4-FFF2-40B4-BE49-F238E27FC236}">
                    <a16:creationId xmlns:a16="http://schemas.microsoft.com/office/drawing/2014/main" id="{2EF62752-BC03-BB44-992F-19DC51792006}"/>
                  </a:ext>
                </a:extLst>
              </p:cNvPr>
              <p:cNvSpPr/>
              <p:nvPr/>
            </p:nvSpPr>
            <p:spPr>
              <a:xfrm>
                <a:off x="6555201" y="3748628"/>
                <a:ext cx="2114298" cy="1251782"/>
              </a:xfrm>
              <a:prstGeom prst="roundRect">
                <a:avLst/>
              </a:prstGeom>
              <a:solidFill>
                <a:srgbClr val="FFC000"/>
              </a:solidFill>
              <a:ln w="38100" cmpd="sng">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8" name="Imagen 27" descr="5a0590b39cf05203c4b60410.png">
                <a:extLst>
                  <a:ext uri="{FF2B5EF4-FFF2-40B4-BE49-F238E27FC236}">
                    <a16:creationId xmlns:a16="http://schemas.microsoft.com/office/drawing/2014/main" id="{C61375CE-F5AD-4045-8191-C133623E210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45522" y="3836433"/>
                <a:ext cx="608922" cy="1091622"/>
              </a:xfrm>
              <a:prstGeom prst="rect">
                <a:avLst/>
              </a:prstGeom>
              <a:solidFill>
                <a:srgbClr val="FFC000"/>
              </a:solidFill>
            </p:spPr>
          </p:pic>
          <p:sp>
            <p:nvSpPr>
              <p:cNvPr id="29" name="CuadroTexto 28">
                <a:extLst>
                  <a:ext uri="{FF2B5EF4-FFF2-40B4-BE49-F238E27FC236}">
                    <a16:creationId xmlns:a16="http://schemas.microsoft.com/office/drawing/2014/main" id="{DAFF81D7-FE60-414F-BD5F-D29C5FDCFDE9}"/>
                  </a:ext>
                </a:extLst>
              </p:cNvPr>
              <p:cNvSpPr txBox="1"/>
              <p:nvPr/>
            </p:nvSpPr>
            <p:spPr>
              <a:xfrm>
                <a:off x="7353385" y="4175481"/>
                <a:ext cx="1252328" cy="738664"/>
              </a:xfrm>
              <a:prstGeom prst="rect">
                <a:avLst/>
              </a:prstGeom>
              <a:noFill/>
            </p:spPr>
            <p:txBody>
              <a:bodyPr wrap="none" rtlCol="0">
                <a:spAutoFit/>
              </a:bodyPr>
              <a:lstStyle/>
              <a:p>
                <a:r>
                  <a:rPr lang="es-ES" sz="1400" b="1" dirty="0">
                    <a:solidFill>
                      <a:srgbClr val="00B0F0"/>
                    </a:solidFill>
                    <a:latin typeface="Arial"/>
                    <a:cs typeface="Arial"/>
                  </a:rPr>
                  <a:t>miR-92a-3p</a:t>
                </a:r>
              </a:p>
              <a:p>
                <a:r>
                  <a:rPr lang="es-ES" sz="1400" b="1" dirty="0">
                    <a:solidFill>
                      <a:srgbClr val="00B0F0"/>
                    </a:solidFill>
                    <a:latin typeface="Arial"/>
                    <a:cs typeface="Arial"/>
                  </a:rPr>
                  <a:t>miR-181c-5p</a:t>
                </a:r>
              </a:p>
              <a:p>
                <a:r>
                  <a:rPr lang="es-ES" sz="1400" b="1" dirty="0">
                    <a:solidFill>
                      <a:srgbClr val="00B0F0"/>
                    </a:solidFill>
                    <a:latin typeface="Arial"/>
                    <a:cs typeface="Arial"/>
                  </a:rPr>
                  <a:t>miR-210-3p</a:t>
                </a:r>
              </a:p>
            </p:txBody>
          </p:sp>
        </p:grpSp>
        <p:sp>
          <p:nvSpPr>
            <p:cNvPr id="4" name="Rectángulo 3">
              <a:extLst>
                <a:ext uri="{FF2B5EF4-FFF2-40B4-BE49-F238E27FC236}">
                  <a16:creationId xmlns:a16="http://schemas.microsoft.com/office/drawing/2014/main" id="{25FFF59E-FA55-414C-9373-9F7C3266DC5E}"/>
                </a:ext>
              </a:extLst>
            </p:cNvPr>
            <p:cNvSpPr/>
            <p:nvPr/>
          </p:nvSpPr>
          <p:spPr>
            <a:xfrm>
              <a:off x="6580685" y="5233022"/>
              <a:ext cx="2166829" cy="516721"/>
            </a:xfrm>
            <a:prstGeom prst="rect">
              <a:avLst/>
            </a:prstGeom>
            <a:solidFill>
              <a:schemeClr val="bg1"/>
            </a:solidFill>
          </p:spPr>
          <p:txBody>
            <a:bodyPr wrap="none">
              <a:spAutoFit/>
            </a:bodyPr>
            <a:lstStyle/>
            <a:p>
              <a:pPr algn="ctr"/>
              <a:r>
                <a:rPr lang="es-VE" b="1" dirty="0">
                  <a:solidFill>
                    <a:srgbClr val="00B0F0"/>
                  </a:solidFill>
                  <a:latin typeface="+mj-lt"/>
                  <a:cs typeface="Gill Sans"/>
                </a:rPr>
                <a:t>Our product: Plasma </a:t>
              </a:r>
            </a:p>
            <a:p>
              <a:pPr algn="ctr"/>
              <a:r>
                <a:rPr lang="es-VE" b="1" dirty="0">
                  <a:solidFill>
                    <a:srgbClr val="00B0F0"/>
                  </a:solidFill>
                  <a:latin typeface="+mj-lt"/>
                  <a:cs typeface="Gill Sans"/>
                </a:rPr>
                <a:t>miRNA signature</a:t>
              </a:r>
            </a:p>
          </p:txBody>
        </p:sp>
      </p:grpSp>
      <p:sp>
        <p:nvSpPr>
          <p:cNvPr id="34" name="16 Rectángulo">
            <a:extLst>
              <a:ext uri="{FF2B5EF4-FFF2-40B4-BE49-F238E27FC236}">
                <a16:creationId xmlns:a16="http://schemas.microsoft.com/office/drawing/2014/main" id="{3C5D7710-6230-9C45-93CA-2CCF64271FE4}"/>
              </a:ext>
            </a:extLst>
          </p:cNvPr>
          <p:cNvSpPr/>
          <p:nvPr/>
        </p:nvSpPr>
        <p:spPr>
          <a:xfrm>
            <a:off x="6006359" y="5403348"/>
            <a:ext cx="5293822" cy="338554"/>
          </a:xfrm>
          <a:prstGeom prst="rect">
            <a:avLst/>
          </a:prstGeom>
        </p:spPr>
        <p:txBody>
          <a:bodyPr wrap="none">
            <a:spAutoFit/>
          </a:bodyPr>
          <a:lstStyle/>
          <a:p>
            <a:pPr algn="ctr"/>
            <a:r>
              <a:rPr lang="en-US" sz="1600" i="1" dirty="0">
                <a:latin typeface="Arial"/>
                <a:cs typeface="Arial"/>
              </a:rPr>
              <a:t>see </a:t>
            </a:r>
            <a:r>
              <a:rPr lang="en-US" sz="1600" i="1" dirty="0" err="1">
                <a:latin typeface="Arial"/>
                <a:cs typeface="Arial"/>
              </a:rPr>
              <a:t>Siedlecki-Wullich</a:t>
            </a:r>
            <a:r>
              <a:rPr lang="en-US" sz="1600" i="1" dirty="0">
                <a:latin typeface="Arial"/>
                <a:cs typeface="Arial"/>
              </a:rPr>
              <a:t> et al., </a:t>
            </a:r>
            <a:r>
              <a:rPr lang="en-US" sz="1600" i="1" dirty="0" err="1">
                <a:latin typeface="Arial"/>
                <a:cs typeface="Arial"/>
              </a:rPr>
              <a:t>Alzheimers</a:t>
            </a:r>
            <a:r>
              <a:rPr lang="en-US" sz="1600" i="1" dirty="0">
                <a:latin typeface="Arial"/>
                <a:cs typeface="Arial"/>
              </a:rPr>
              <a:t> Res </a:t>
            </a:r>
            <a:r>
              <a:rPr lang="en-US" sz="1600" i="1" dirty="0" err="1">
                <a:latin typeface="Arial"/>
                <a:cs typeface="Arial"/>
              </a:rPr>
              <a:t>Ther</a:t>
            </a:r>
            <a:r>
              <a:rPr lang="en-US" sz="1600" i="1" dirty="0">
                <a:latin typeface="Arial"/>
                <a:cs typeface="Arial"/>
              </a:rPr>
              <a:t> (2019)</a:t>
            </a:r>
          </a:p>
        </p:txBody>
      </p:sp>
    </p:spTree>
    <p:extLst>
      <p:ext uri="{BB962C8B-B14F-4D97-AF65-F5344CB8AC3E}">
        <p14:creationId xmlns:p14="http://schemas.microsoft.com/office/powerpoint/2010/main" val="3414725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767408" y="982933"/>
            <a:ext cx="5184576" cy="461665"/>
          </a:xfrm>
          <a:prstGeom prst="rect">
            <a:avLst/>
          </a:prstGeom>
          <a:noFill/>
        </p:spPr>
        <p:txBody>
          <a:bodyPr wrap="square">
            <a:spAutoFit/>
          </a:bodyPr>
          <a:lstStyle/>
          <a:p>
            <a:r>
              <a:rPr lang="es-ES" sz="2400" b="1" dirty="0" err="1">
                <a:solidFill>
                  <a:srgbClr val="2D686D"/>
                </a:solidFill>
              </a:rPr>
              <a:t>Innovative</a:t>
            </a:r>
            <a:r>
              <a:rPr lang="es-ES" sz="2400" b="1" dirty="0">
                <a:solidFill>
                  <a:srgbClr val="2D686D"/>
                </a:solidFill>
              </a:rPr>
              <a:t> </a:t>
            </a:r>
            <a:r>
              <a:rPr lang="es-ES" sz="2400" b="1" dirty="0" err="1">
                <a:solidFill>
                  <a:srgbClr val="2D686D"/>
                </a:solidFill>
              </a:rPr>
              <a:t>mechanisms</a:t>
            </a:r>
            <a:r>
              <a:rPr lang="es-ES" sz="2400" b="1" dirty="0">
                <a:solidFill>
                  <a:srgbClr val="2D686D"/>
                </a:solidFill>
              </a:rPr>
              <a:t> of </a:t>
            </a:r>
            <a:r>
              <a:rPr lang="es-ES" sz="2400" b="1" dirty="0" err="1">
                <a:solidFill>
                  <a:srgbClr val="2D686D"/>
                </a:solidFill>
              </a:rPr>
              <a:t>action</a:t>
            </a:r>
            <a:endParaRPr lang="es-ES" sz="2400" b="1"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grpSp>
        <p:nvGrpSpPr>
          <p:cNvPr id="14" name="Agrupar 49">
            <a:extLst>
              <a:ext uri="{FF2B5EF4-FFF2-40B4-BE49-F238E27FC236}">
                <a16:creationId xmlns:a16="http://schemas.microsoft.com/office/drawing/2014/main" id="{9C282182-59C8-6E49-9356-1A627A6F32A3}"/>
              </a:ext>
            </a:extLst>
          </p:cNvPr>
          <p:cNvGrpSpPr/>
          <p:nvPr/>
        </p:nvGrpSpPr>
        <p:grpSpPr>
          <a:xfrm rot="10800000">
            <a:off x="5837874" y="2584017"/>
            <a:ext cx="107997" cy="878951"/>
            <a:chOff x="3381405" y="2298650"/>
            <a:chExt cx="108000" cy="1392027"/>
          </a:xfrm>
        </p:grpSpPr>
        <p:sp>
          <p:nvSpPr>
            <p:cNvPr id="66" name="Elipse 65">
              <a:extLst>
                <a:ext uri="{FF2B5EF4-FFF2-40B4-BE49-F238E27FC236}">
                  <a16:creationId xmlns:a16="http://schemas.microsoft.com/office/drawing/2014/main" id="{0068020B-6301-FE44-AA4A-B962FEBFF6EF}"/>
                </a:ext>
              </a:extLst>
            </p:cNvPr>
            <p:cNvSpPr/>
            <p:nvPr/>
          </p:nvSpPr>
          <p:spPr>
            <a:xfrm>
              <a:off x="3381405" y="3589451"/>
              <a:ext cx="107997" cy="101226"/>
            </a:xfrm>
            <a:prstGeom prst="ellipse">
              <a:avLst/>
            </a:prstGeom>
            <a:solidFill>
              <a:srgbClr val="D7DC17"/>
            </a:solidFill>
            <a:ln>
              <a:solidFill>
                <a:srgbClr val="DAA8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7" name="Conector recto 66">
              <a:extLst>
                <a:ext uri="{FF2B5EF4-FFF2-40B4-BE49-F238E27FC236}">
                  <a16:creationId xmlns:a16="http://schemas.microsoft.com/office/drawing/2014/main" id="{EBD48E12-145F-E144-8C8A-4C5C54290CCD}"/>
                </a:ext>
              </a:extLst>
            </p:cNvPr>
            <p:cNvCxnSpPr>
              <a:stCxn id="66" idx="0"/>
            </p:cNvCxnSpPr>
            <p:nvPr/>
          </p:nvCxnSpPr>
          <p:spPr>
            <a:xfrm flipV="1">
              <a:off x="3435404" y="2406650"/>
              <a:ext cx="0" cy="1182801"/>
            </a:xfrm>
            <a:prstGeom prst="line">
              <a:avLst/>
            </a:prstGeom>
            <a:ln w="12700" cmpd="sng">
              <a:solidFill>
                <a:srgbClr val="DAA8F2"/>
              </a:solidFill>
            </a:ln>
            <a:effectLst/>
          </p:spPr>
          <p:style>
            <a:lnRef idx="2">
              <a:schemeClr val="accent1"/>
            </a:lnRef>
            <a:fillRef idx="0">
              <a:schemeClr val="accent1"/>
            </a:fillRef>
            <a:effectRef idx="1">
              <a:schemeClr val="accent1"/>
            </a:effectRef>
            <a:fontRef idx="minor">
              <a:schemeClr val="tx1"/>
            </a:fontRef>
          </p:style>
        </p:cxnSp>
        <p:sp>
          <p:nvSpPr>
            <p:cNvPr id="68" name="Anillo 67">
              <a:extLst>
                <a:ext uri="{FF2B5EF4-FFF2-40B4-BE49-F238E27FC236}">
                  <a16:creationId xmlns:a16="http://schemas.microsoft.com/office/drawing/2014/main" id="{28F04B67-25AA-C14D-9E87-D962488847CB}"/>
                </a:ext>
              </a:extLst>
            </p:cNvPr>
            <p:cNvSpPr/>
            <p:nvPr/>
          </p:nvSpPr>
          <p:spPr>
            <a:xfrm>
              <a:off x="3381405" y="2298650"/>
              <a:ext cx="108000" cy="108000"/>
            </a:xfrm>
            <a:prstGeom prst="donut">
              <a:avLst/>
            </a:prstGeom>
            <a:solidFill>
              <a:srgbClr val="D7DC17"/>
            </a:solidFill>
            <a:ln>
              <a:solidFill>
                <a:srgbClr val="DAA8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grpSp>
        <p:nvGrpSpPr>
          <p:cNvPr id="15" name="Agrupar 50">
            <a:extLst>
              <a:ext uri="{FF2B5EF4-FFF2-40B4-BE49-F238E27FC236}">
                <a16:creationId xmlns:a16="http://schemas.microsoft.com/office/drawing/2014/main" id="{4E1F0A6D-505E-A140-9CCD-BBAD9DA28626}"/>
              </a:ext>
            </a:extLst>
          </p:cNvPr>
          <p:cNvGrpSpPr/>
          <p:nvPr/>
        </p:nvGrpSpPr>
        <p:grpSpPr>
          <a:xfrm rot="10800000">
            <a:off x="6883436" y="2654275"/>
            <a:ext cx="107992" cy="972792"/>
            <a:chOff x="4372006" y="2298650"/>
            <a:chExt cx="108000" cy="1392027"/>
          </a:xfrm>
        </p:grpSpPr>
        <p:sp>
          <p:nvSpPr>
            <p:cNvPr id="63" name="Elipse 62">
              <a:extLst>
                <a:ext uri="{FF2B5EF4-FFF2-40B4-BE49-F238E27FC236}">
                  <a16:creationId xmlns:a16="http://schemas.microsoft.com/office/drawing/2014/main" id="{AA0A7A96-7178-3A49-A555-43971FE3F53A}"/>
                </a:ext>
              </a:extLst>
            </p:cNvPr>
            <p:cNvSpPr/>
            <p:nvPr/>
          </p:nvSpPr>
          <p:spPr>
            <a:xfrm>
              <a:off x="4372006" y="3589451"/>
              <a:ext cx="107997" cy="101226"/>
            </a:xfrm>
            <a:prstGeom prst="ellipse">
              <a:avLst/>
            </a:prstGeom>
            <a:solidFill>
              <a:srgbClr val="FF6600"/>
            </a:solidFill>
            <a:ln>
              <a:solidFill>
                <a:srgbClr val="FF66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4" name="Conector recto 63">
              <a:extLst>
                <a:ext uri="{FF2B5EF4-FFF2-40B4-BE49-F238E27FC236}">
                  <a16:creationId xmlns:a16="http://schemas.microsoft.com/office/drawing/2014/main" id="{DE9586C8-8FC7-E946-9A79-456257AEA0E9}"/>
                </a:ext>
              </a:extLst>
            </p:cNvPr>
            <p:cNvCxnSpPr>
              <a:stCxn id="63" idx="0"/>
            </p:cNvCxnSpPr>
            <p:nvPr/>
          </p:nvCxnSpPr>
          <p:spPr>
            <a:xfrm flipV="1">
              <a:off x="4426005" y="2406650"/>
              <a:ext cx="0" cy="1182801"/>
            </a:xfrm>
            <a:prstGeom prst="line">
              <a:avLst/>
            </a:prstGeom>
            <a:ln w="12700" cmpd="sng">
              <a:solidFill>
                <a:srgbClr val="FF9300"/>
              </a:solidFill>
            </a:ln>
            <a:effectLst/>
          </p:spPr>
          <p:style>
            <a:lnRef idx="2">
              <a:schemeClr val="accent1"/>
            </a:lnRef>
            <a:fillRef idx="0">
              <a:schemeClr val="accent1"/>
            </a:fillRef>
            <a:effectRef idx="1">
              <a:schemeClr val="accent1"/>
            </a:effectRef>
            <a:fontRef idx="minor">
              <a:schemeClr val="tx1"/>
            </a:fontRef>
          </p:style>
        </p:cxnSp>
        <p:sp>
          <p:nvSpPr>
            <p:cNvPr id="65" name="Anillo 64">
              <a:extLst>
                <a:ext uri="{FF2B5EF4-FFF2-40B4-BE49-F238E27FC236}">
                  <a16:creationId xmlns:a16="http://schemas.microsoft.com/office/drawing/2014/main" id="{0DB38C5A-310D-B848-841C-87B5AD4DD835}"/>
                </a:ext>
              </a:extLst>
            </p:cNvPr>
            <p:cNvSpPr/>
            <p:nvPr/>
          </p:nvSpPr>
          <p:spPr>
            <a:xfrm>
              <a:off x="4372006" y="2298650"/>
              <a:ext cx="108000" cy="108000"/>
            </a:xfrm>
            <a:prstGeom prst="donut">
              <a:avLst/>
            </a:prstGeom>
            <a:solidFill>
              <a:srgbClr val="FF6600"/>
            </a:solidFill>
            <a:ln>
              <a:solidFill>
                <a:srgbClr val="FF66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grpSp>
        <p:nvGrpSpPr>
          <p:cNvPr id="18" name="Agrupar 48">
            <a:extLst>
              <a:ext uri="{FF2B5EF4-FFF2-40B4-BE49-F238E27FC236}">
                <a16:creationId xmlns:a16="http://schemas.microsoft.com/office/drawing/2014/main" id="{5D263902-CD6C-A24D-ABF3-2D08E3206236}"/>
              </a:ext>
            </a:extLst>
          </p:cNvPr>
          <p:cNvGrpSpPr/>
          <p:nvPr/>
        </p:nvGrpSpPr>
        <p:grpSpPr>
          <a:xfrm rot="10800000">
            <a:off x="8494495" y="2564792"/>
            <a:ext cx="108000" cy="1392027"/>
            <a:chOff x="5785940" y="2298650"/>
            <a:chExt cx="108000" cy="1392027"/>
          </a:xfrm>
        </p:grpSpPr>
        <p:sp>
          <p:nvSpPr>
            <p:cNvPr id="56" name="Elipse 55">
              <a:extLst>
                <a:ext uri="{FF2B5EF4-FFF2-40B4-BE49-F238E27FC236}">
                  <a16:creationId xmlns:a16="http://schemas.microsoft.com/office/drawing/2014/main" id="{F12CC952-3FA9-C447-AFE3-9D734C1B37E4}"/>
                </a:ext>
              </a:extLst>
            </p:cNvPr>
            <p:cNvSpPr/>
            <p:nvPr/>
          </p:nvSpPr>
          <p:spPr>
            <a:xfrm>
              <a:off x="5785940" y="3589451"/>
              <a:ext cx="107997" cy="101226"/>
            </a:xfrm>
            <a:prstGeom prst="ellipse">
              <a:avLst/>
            </a:prstGeom>
            <a:solidFill>
              <a:srgbClr val="FF6600"/>
            </a:solidFill>
            <a:ln>
              <a:solidFill>
                <a:srgbClr val="FF66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7" name="Conector recto 56">
              <a:extLst>
                <a:ext uri="{FF2B5EF4-FFF2-40B4-BE49-F238E27FC236}">
                  <a16:creationId xmlns:a16="http://schemas.microsoft.com/office/drawing/2014/main" id="{8E52E832-5A3D-E348-B04B-16FAB6C56CC9}"/>
                </a:ext>
              </a:extLst>
            </p:cNvPr>
            <p:cNvCxnSpPr>
              <a:stCxn id="56" idx="0"/>
            </p:cNvCxnSpPr>
            <p:nvPr/>
          </p:nvCxnSpPr>
          <p:spPr>
            <a:xfrm flipV="1">
              <a:off x="5839939" y="2406650"/>
              <a:ext cx="0" cy="1182801"/>
            </a:xfrm>
            <a:prstGeom prst="line">
              <a:avLst/>
            </a:prstGeom>
            <a:ln w="12700" cmpd="sng">
              <a:solidFill>
                <a:srgbClr val="FF6600"/>
              </a:solidFill>
            </a:ln>
            <a:effectLst/>
          </p:spPr>
          <p:style>
            <a:lnRef idx="2">
              <a:schemeClr val="accent1"/>
            </a:lnRef>
            <a:fillRef idx="0">
              <a:schemeClr val="accent1"/>
            </a:fillRef>
            <a:effectRef idx="1">
              <a:schemeClr val="accent1"/>
            </a:effectRef>
            <a:fontRef idx="minor">
              <a:schemeClr val="tx1"/>
            </a:fontRef>
          </p:style>
        </p:cxnSp>
        <p:sp>
          <p:nvSpPr>
            <p:cNvPr id="58" name="Anillo 57">
              <a:extLst>
                <a:ext uri="{FF2B5EF4-FFF2-40B4-BE49-F238E27FC236}">
                  <a16:creationId xmlns:a16="http://schemas.microsoft.com/office/drawing/2014/main" id="{320512FC-7BF5-6846-AA10-156AF31A68B5}"/>
                </a:ext>
              </a:extLst>
            </p:cNvPr>
            <p:cNvSpPr/>
            <p:nvPr/>
          </p:nvSpPr>
          <p:spPr>
            <a:xfrm>
              <a:off x="5785940" y="2298650"/>
              <a:ext cx="108000" cy="108000"/>
            </a:xfrm>
            <a:prstGeom prst="donut">
              <a:avLst/>
            </a:prstGeom>
            <a:solidFill>
              <a:srgbClr val="FF6600"/>
            </a:solidFill>
            <a:ln>
              <a:solidFill>
                <a:srgbClr val="FF66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grpSp>
        <p:nvGrpSpPr>
          <p:cNvPr id="19" name="Agrupar 51">
            <a:extLst>
              <a:ext uri="{FF2B5EF4-FFF2-40B4-BE49-F238E27FC236}">
                <a16:creationId xmlns:a16="http://schemas.microsoft.com/office/drawing/2014/main" id="{D30823AC-1442-EE42-95F1-F3D02AF4AEBC}"/>
              </a:ext>
            </a:extLst>
          </p:cNvPr>
          <p:cNvGrpSpPr/>
          <p:nvPr/>
        </p:nvGrpSpPr>
        <p:grpSpPr>
          <a:xfrm rot="10800000">
            <a:off x="9984432" y="2573393"/>
            <a:ext cx="134242" cy="1787850"/>
            <a:chOff x="4372006" y="2298650"/>
            <a:chExt cx="108000" cy="1392027"/>
          </a:xfrm>
          <a:solidFill>
            <a:srgbClr val="FF0000"/>
          </a:solidFill>
        </p:grpSpPr>
        <p:sp>
          <p:nvSpPr>
            <p:cNvPr id="53" name="Elipse 52">
              <a:extLst>
                <a:ext uri="{FF2B5EF4-FFF2-40B4-BE49-F238E27FC236}">
                  <a16:creationId xmlns:a16="http://schemas.microsoft.com/office/drawing/2014/main" id="{1EAB17F3-D926-F94B-AD5F-AFD60F06219A}"/>
                </a:ext>
              </a:extLst>
            </p:cNvPr>
            <p:cNvSpPr/>
            <p:nvPr/>
          </p:nvSpPr>
          <p:spPr>
            <a:xfrm>
              <a:off x="4372006" y="3589451"/>
              <a:ext cx="107997" cy="101226"/>
            </a:xfrm>
            <a:prstGeom prst="ellipse">
              <a:avLst/>
            </a:prstGeom>
            <a:grp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4" name="Conector recto 53">
              <a:extLst>
                <a:ext uri="{FF2B5EF4-FFF2-40B4-BE49-F238E27FC236}">
                  <a16:creationId xmlns:a16="http://schemas.microsoft.com/office/drawing/2014/main" id="{0B6936A1-92DB-5548-B4D3-08E69DE4E486}"/>
                </a:ext>
              </a:extLst>
            </p:cNvPr>
            <p:cNvCxnSpPr>
              <a:stCxn id="53" idx="0"/>
            </p:cNvCxnSpPr>
            <p:nvPr/>
          </p:nvCxnSpPr>
          <p:spPr>
            <a:xfrm flipV="1">
              <a:off x="4426005" y="2406650"/>
              <a:ext cx="0" cy="1182801"/>
            </a:xfrm>
            <a:prstGeom prst="line">
              <a:avLst/>
            </a:prstGeom>
            <a:grpFill/>
            <a:ln w="1270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55" name="Anillo 54">
              <a:extLst>
                <a:ext uri="{FF2B5EF4-FFF2-40B4-BE49-F238E27FC236}">
                  <a16:creationId xmlns:a16="http://schemas.microsoft.com/office/drawing/2014/main" id="{263F5434-FCD8-9E47-995C-C44878681D4C}"/>
                </a:ext>
              </a:extLst>
            </p:cNvPr>
            <p:cNvSpPr/>
            <p:nvPr/>
          </p:nvSpPr>
          <p:spPr>
            <a:xfrm>
              <a:off x="4372006" y="2298650"/>
              <a:ext cx="108000" cy="108000"/>
            </a:xfrm>
            <a:prstGeom prst="donut">
              <a:avLst/>
            </a:prstGeom>
            <a:grp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sp>
        <p:nvSpPr>
          <p:cNvPr id="21" name="CuadroTexto 20">
            <a:extLst>
              <a:ext uri="{FF2B5EF4-FFF2-40B4-BE49-F238E27FC236}">
                <a16:creationId xmlns:a16="http://schemas.microsoft.com/office/drawing/2014/main" id="{0995141C-9C49-DB4C-9E4A-74C1DC71CEA9}"/>
              </a:ext>
            </a:extLst>
          </p:cNvPr>
          <p:cNvSpPr txBox="1"/>
          <p:nvPr/>
        </p:nvSpPr>
        <p:spPr>
          <a:xfrm>
            <a:off x="10130840" y="4160113"/>
            <a:ext cx="1077728" cy="276999"/>
          </a:xfrm>
          <a:prstGeom prst="rect">
            <a:avLst/>
          </a:prstGeom>
          <a:noFill/>
        </p:spPr>
        <p:txBody>
          <a:bodyPr wrap="square" rtlCol="0">
            <a:spAutoFit/>
          </a:bodyPr>
          <a:lstStyle/>
          <a:p>
            <a:r>
              <a:rPr lang="en-US" sz="1200" b="1" dirty="0">
                <a:solidFill>
                  <a:srgbClr val="C00000"/>
                </a:solidFill>
                <a:latin typeface="+mj-lt"/>
                <a:cs typeface="Gill Sans"/>
              </a:rPr>
              <a:t>Severe AD</a:t>
            </a:r>
          </a:p>
        </p:txBody>
      </p:sp>
      <p:sp>
        <p:nvSpPr>
          <p:cNvPr id="24" name="CuadroTexto 23">
            <a:extLst>
              <a:ext uri="{FF2B5EF4-FFF2-40B4-BE49-F238E27FC236}">
                <a16:creationId xmlns:a16="http://schemas.microsoft.com/office/drawing/2014/main" id="{0D5B1832-F266-EE44-BBCD-F205D09A6CAA}"/>
              </a:ext>
            </a:extLst>
          </p:cNvPr>
          <p:cNvSpPr txBox="1"/>
          <p:nvPr/>
        </p:nvSpPr>
        <p:spPr>
          <a:xfrm>
            <a:off x="4825727" y="3605239"/>
            <a:ext cx="2134369" cy="646331"/>
          </a:xfrm>
          <a:prstGeom prst="rect">
            <a:avLst/>
          </a:prstGeom>
          <a:noFill/>
        </p:spPr>
        <p:txBody>
          <a:bodyPr wrap="square" rtlCol="0">
            <a:spAutoFit/>
          </a:bodyPr>
          <a:lstStyle/>
          <a:p>
            <a:pPr algn="ctr"/>
            <a:r>
              <a:rPr lang="en-US" sz="1200" b="1" dirty="0">
                <a:solidFill>
                  <a:srgbClr val="DAA8F2"/>
                </a:solidFill>
                <a:latin typeface="+mj-lt"/>
                <a:cs typeface="Gill Sans"/>
              </a:rPr>
              <a:t>Mild cognitive</a:t>
            </a:r>
          </a:p>
          <a:p>
            <a:pPr algn="ctr"/>
            <a:r>
              <a:rPr lang="en-US" sz="1200" b="1" dirty="0">
                <a:solidFill>
                  <a:srgbClr val="DAA8F2"/>
                </a:solidFill>
                <a:latin typeface="+mj-lt"/>
                <a:cs typeface="Gill Sans"/>
              </a:rPr>
              <a:t>Impairment due to AD (MCI-AD)</a:t>
            </a:r>
          </a:p>
        </p:txBody>
      </p:sp>
      <p:pic>
        <p:nvPicPr>
          <p:cNvPr id="25" name="Imagen 24" descr="Captura de pantalla 2020-06-16 a les 1.06.54.png">
            <a:extLst>
              <a:ext uri="{FF2B5EF4-FFF2-40B4-BE49-F238E27FC236}">
                <a16:creationId xmlns:a16="http://schemas.microsoft.com/office/drawing/2014/main" id="{5C0CA5D7-324A-1343-8C2F-0F52D1A213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824" y="2635988"/>
            <a:ext cx="627028" cy="539996"/>
          </a:xfrm>
          <a:prstGeom prst="rect">
            <a:avLst/>
          </a:prstGeom>
        </p:spPr>
      </p:pic>
      <p:pic>
        <p:nvPicPr>
          <p:cNvPr id="26" name="Imagen 25" descr="Captura de pantalla 2020-06-16 a les 1.08.26.png">
            <a:extLst>
              <a:ext uri="{FF2B5EF4-FFF2-40B4-BE49-F238E27FC236}">
                <a16:creationId xmlns:a16="http://schemas.microsoft.com/office/drawing/2014/main" id="{DB274F98-0A0F-F148-80CB-1428791D57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408" y="2635985"/>
            <a:ext cx="494820" cy="539999"/>
          </a:xfrm>
          <a:prstGeom prst="rect">
            <a:avLst/>
          </a:prstGeom>
        </p:spPr>
      </p:pic>
      <p:grpSp>
        <p:nvGrpSpPr>
          <p:cNvPr id="78" name="Grupo 77">
            <a:extLst>
              <a:ext uri="{FF2B5EF4-FFF2-40B4-BE49-F238E27FC236}">
                <a16:creationId xmlns:a16="http://schemas.microsoft.com/office/drawing/2014/main" id="{B54DCC48-4523-4C4D-8FAD-6E81C7654A7D}"/>
              </a:ext>
            </a:extLst>
          </p:cNvPr>
          <p:cNvGrpSpPr/>
          <p:nvPr/>
        </p:nvGrpSpPr>
        <p:grpSpPr>
          <a:xfrm>
            <a:off x="983432" y="1913306"/>
            <a:ext cx="9937104" cy="621650"/>
            <a:chOff x="1559497" y="3284984"/>
            <a:chExt cx="9937104" cy="621650"/>
          </a:xfrm>
        </p:grpSpPr>
        <p:grpSp>
          <p:nvGrpSpPr>
            <p:cNvPr id="79" name="Grupo 78">
              <a:extLst>
                <a:ext uri="{FF2B5EF4-FFF2-40B4-BE49-F238E27FC236}">
                  <a16:creationId xmlns:a16="http://schemas.microsoft.com/office/drawing/2014/main" id="{2D20B582-00BE-924D-BB06-B907E3FC49BF}"/>
                </a:ext>
              </a:extLst>
            </p:cNvPr>
            <p:cNvGrpSpPr/>
            <p:nvPr/>
          </p:nvGrpSpPr>
          <p:grpSpPr>
            <a:xfrm>
              <a:off x="1559497" y="3645024"/>
              <a:ext cx="9937104" cy="261610"/>
              <a:chOff x="1559497" y="3872265"/>
              <a:chExt cx="9937104" cy="261610"/>
            </a:xfrm>
          </p:grpSpPr>
          <p:sp>
            <p:nvSpPr>
              <p:cNvPr id="82" name="Cheurón 81">
                <a:extLst>
                  <a:ext uri="{FF2B5EF4-FFF2-40B4-BE49-F238E27FC236}">
                    <a16:creationId xmlns:a16="http://schemas.microsoft.com/office/drawing/2014/main" id="{9CD46148-1471-914B-BBC2-D02965D85333}"/>
                  </a:ext>
                </a:extLst>
              </p:cNvPr>
              <p:cNvSpPr/>
              <p:nvPr/>
            </p:nvSpPr>
            <p:spPr>
              <a:xfrm>
                <a:off x="1559497" y="3897019"/>
                <a:ext cx="9937104" cy="229054"/>
              </a:xfrm>
              <a:prstGeom prst="chevron">
                <a:avLst/>
              </a:prstGeom>
              <a:gradFill flip="none" rotWithShape="1">
                <a:gsLst>
                  <a:gs pos="75000">
                    <a:srgbClr val="FF0000"/>
                  </a:gs>
                  <a:gs pos="33000">
                    <a:srgbClr val="3366FF"/>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83" name="CuadroTexto 82">
                <a:extLst>
                  <a:ext uri="{FF2B5EF4-FFF2-40B4-BE49-F238E27FC236}">
                    <a16:creationId xmlns:a16="http://schemas.microsoft.com/office/drawing/2014/main" id="{ED53B12D-E291-E84C-8FDA-FC8C95E6EFC1}"/>
                  </a:ext>
                </a:extLst>
              </p:cNvPr>
              <p:cNvSpPr txBox="1"/>
              <p:nvPr/>
            </p:nvSpPr>
            <p:spPr>
              <a:xfrm>
                <a:off x="2495600" y="3872265"/>
                <a:ext cx="4995278" cy="261610"/>
              </a:xfrm>
              <a:prstGeom prst="rect">
                <a:avLst/>
              </a:prstGeom>
              <a:noFill/>
            </p:spPr>
            <p:txBody>
              <a:bodyPr wrap="none" rtlCol="0">
                <a:spAutoFit/>
              </a:bodyPr>
              <a:lstStyle/>
              <a:p>
                <a:r>
                  <a:rPr lang="en-US" sz="1100" b="1" dirty="0">
                    <a:solidFill>
                      <a:schemeClr val="accent3"/>
                    </a:solidFill>
                    <a:latin typeface="Arial"/>
                    <a:cs typeface="Arial"/>
                  </a:rPr>
                  <a:t>Alzheimer’s disease progression (10 to 20 years until clinical diagnosis)</a:t>
                </a:r>
              </a:p>
            </p:txBody>
          </p:sp>
        </p:grpSp>
        <p:sp>
          <p:nvSpPr>
            <p:cNvPr id="80" name="16 Rectángulo">
              <a:extLst>
                <a:ext uri="{FF2B5EF4-FFF2-40B4-BE49-F238E27FC236}">
                  <a16:creationId xmlns:a16="http://schemas.microsoft.com/office/drawing/2014/main" id="{480FE9A9-B8E5-5742-AA51-A6C44160E61A}"/>
                </a:ext>
              </a:extLst>
            </p:cNvPr>
            <p:cNvSpPr/>
            <p:nvPr/>
          </p:nvSpPr>
          <p:spPr>
            <a:xfrm>
              <a:off x="4069499" y="3284984"/>
              <a:ext cx="1450437" cy="320823"/>
            </a:xfrm>
            <a:prstGeom prst="rect">
              <a:avLst/>
            </a:prstGeom>
          </p:spPr>
          <p:txBody>
            <a:bodyPr wrap="none">
              <a:spAutoFit/>
            </a:bodyPr>
            <a:lstStyle/>
            <a:p>
              <a:pPr algn="ctr"/>
              <a:r>
                <a:rPr lang="en-US" sz="1600" dirty="0">
                  <a:latin typeface="Arial"/>
                  <a:cs typeface="Arial"/>
                </a:rPr>
                <a:t>Preclinical AD</a:t>
              </a:r>
            </a:p>
          </p:txBody>
        </p:sp>
        <p:sp>
          <p:nvSpPr>
            <p:cNvPr id="81" name="16 Rectángulo">
              <a:extLst>
                <a:ext uri="{FF2B5EF4-FFF2-40B4-BE49-F238E27FC236}">
                  <a16:creationId xmlns:a16="http://schemas.microsoft.com/office/drawing/2014/main" id="{7E6917EF-BFA4-6240-971D-DD75D870E493}"/>
                </a:ext>
              </a:extLst>
            </p:cNvPr>
            <p:cNvSpPr/>
            <p:nvPr/>
          </p:nvSpPr>
          <p:spPr>
            <a:xfrm>
              <a:off x="8349184" y="3284984"/>
              <a:ext cx="2067296" cy="338554"/>
            </a:xfrm>
            <a:prstGeom prst="rect">
              <a:avLst/>
            </a:prstGeom>
          </p:spPr>
          <p:txBody>
            <a:bodyPr wrap="none">
              <a:spAutoFit/>
            </a:bodyPr>
            <a:lstStyle/>
            <a:p>
              <a:pPr algn="ctr"/>
              <a:r>
                <a:rPr lang="en-US" sz="1600" dirty="0">
                  <a:latin typeface="Arial"/>
                  <a:cs typeface="Arial"/>
                </a:rPr>
                <a:t>Alzheimer’s disease</a:t>
              </a:r>
            </a:p>
          </p:txBody>
        </p:sp>
      </p:grpSp>
      <p:sp>
        <p:nvSpPr>
          <p:cNvPr id="84" name="CuadroTexto 83">
            <a:extLst>
              <a:ext uri="{FF2B5EF4-FFF2-40B4-BE49-F238E27FC236}">
                <a16:creationId xmlns:a16="http://schemas.microsoft.com/office/drawing/2014/main" id="{C7C0CCFB-9489-6447-BEC4-793200574C2C}"/>
              </a:ext>
            </a:extLst>
          </p:cNvPr>
          <p:cNvSpPr txBox="1"/>
          <p:nvPr/>
        </p:nvSpPr>
        <p:spPr>
          <a:xfrm>
            <a:off x="7045421" y="3473138"/>
            <a:ext cx="1261987" cy="276999"/>
          </a:xfrm>
          <a:prstGeom prst="rect">
            <a:avLst/>
          </a:prstGeom>
          <a:noFill/>
        </p:spPr>
        <p:txBody>
          <a:bodyPr wrap="square" rtlCol="0">
            <a:spAutoFit/>
          </a:bodyPr>
          <a:lstStyle/>
          <a:p>
            <a:r>
              <a:rPr lang="en-US" sz="1200" b="1" dirty="0">
                <a:solidFill>
                  <a:srgbClr val="FF9300"/>
                </a:solidFill>
                <a:latin typeface="+mj-lt"/>
                <a:cs typeface="Gill Sans"/>
              </a:rPr>
              <a:t>Early-mild AD</a:t>
            </a:r>
          </a:p>
        </p:txBody>
      </p:sp>
      <p:sp>
        <p:nvSpPr>
          <p:cNvPr id="85" name="CuadroTexto 84">
            <a:extLst>
              <a:ext uri="{FF2B5EF4-FFF2-40B4-BE49-F238E27FC236}">
                <a16:creationId xmlns:a16="http://schemas.microsoft.com/office/drawing/2014/main" id="{41031113-DA00-5244-A2A9-E88B0A18BFD4}"/>
              </a:ext>
            </a:extLst>
          </p:cNvPr>
          <p:cNvSpPr txBox="1"/>
          <p:nvPr/>
        </p:nvSpPr>
        <p:spPr>
          <a:xfrm>
            <a:off x="8682678" y="3757273"/>
            <a:ext cx="1170807" cy="276999"/>
          </a:xfrm>
          <a:prstGeom prst="rect">
            <a:avLst/>
          </a:prstGeom>
          <a:noFill/>
        </p:spPr>
        <p:txBody>
          <a:bodyPr wrap="square" rtlCol="0">
            <a:spAutoFit/>
          </a:bodyPr>
          <a:lstStyle/>
          <a:p>
            <a:r>
              <a:rPr lang="en-US" sz="1200" b="1" dirty="0">
                <a:solidFill>
                  <a:srgbClr val="FF2600"/>
                </a:solidFill>
                <a:latin typeface="+mj-lt"/>
                <a:cs typeface="Gill Sans"/>
              </a:rPr>
              <a:t>Moderate  AD</a:t>
            </a:r>
          </a:p>
        </p:txBody>
      </p:sp>
      <p:grpSp>
        <p:nvGrpSpPr>
          <p:cNvPr id="41" name="Grupo 40">
            <a:extLst>
              <a:ext uri="{FF2B5EF4-FFF2-40B4-BE49-F238E27FC236}">
                <a16:creationId xmlns:a16="http://schemas.microsoft.com/office/drawing/2014/main" id="{A41BB271-29FC-7C47-A484-709F5E709C3C}"/>
              </a:ext>
            </a:extLst>
          </p:cNvPr>
          <p:cNvGrpSpPr/>
          <p:nvPr/>
        </p:nvGrpSpPr>
        <p:grpSpPr>
          <a:xfrm>
            <a:off x="804748" y="2672670"/>
            <a:ext cx="4741892" cy="3488855"/>
            <a:chOff x="804748" y="2672670"/>
            <a:chExt cx="4741892" cy="3488855"/>
          </a:xfrm>
        </p:grpSpPr>
        <p:grpSp>
          <p:nvGrpSpPr>
            <p:cNvPr id="4" name="Grupo 3">
              <a:extLst>
                <a:ext uri="{FF2B5EF4-FFF2-40B4-BE49-F238E27FC236}">
                  <a16:creationId xmlns:a16="http://schemas.microsoft.com/office/drawing/2014/main" id="{A518A066-439C-B843-9037-F7340D225B2E}"/>
                </a:ext>
              </a:extLst>
            </p:cNvPr>
            <p:cNvGrpSpPr/>
            <p:nvPr/>
          </p:nvGrpSpPr>
          <p:grpSpPr>
            <a:xfrm>
              <a:off x="3287688" y="2672670"/>
              <a:ext cx="2258952" cy="699097"/>
              <a:chOff x="3287688" y="2355430"/>
              <a:chExt cx="2258952" cy="699097"/>
            </a:xfrm>
          </p:grpSpPr>
          <p:grpSp>
            <p:nvGrpSpPr>
              <p:cNvPr id="13" name="Agrupar 62">
                <a:extLst>
                  <a:ext uri="{FF2B5EF4-FFF2-40B4-BE49-F238E27FC236}">
                    <a16:creationId xmlns:a16="http://schemas.microsoft.com/office/drawing/2014/main" id="{2AABDED5-4F99-BD49-859B-822CD6E28849}"/>
                  </a:ext>
                </a:extLst>
              </p:cNvPr>
              <p:cNvGrpSpPr/>
              <p:nvPr/>
            </p:nvGrpSpPr>
            <p:grpSpPr>
              <a:xfrm>
                <a:off x="4347937" y="2355430"/>
                <a:ext cx="107997" cy="272765"/>
                <a:chOff x="2599223" y="3417912"/>
                <a:chExt cx="107997" cy="272765"/>
              </a:xfrm>
            </p:grpSpPr>
            <p:sp>
              <p:nvSpPr>
                <p:cNvPr id="69" name="Elipse 68">
                  <a:extLst>
                    <a:ext uri="{FF2B5EF4-FFF2-40B4-BE49-F238E27FC236}">
                      <a16:creationId xmlns:a16="http://schemas.microsoft.com/office/drawing/2014/main" id="{EB1C37EF-9AE9-3849-9804-997A74E836B1}"/>
                    </a:ext>
                  </a:extLst>
                </p:cNvPr>
                <p:cNvSpPr/>
                <p:nvPr/>
              </p:nvSpPr>
              <p:spPr>
                <a:xfrm>
                  <a:off x="2599223" y="3589451"/>
                  <a:ext cx="107997" cy="101226"/>
                </a:xfrm>
                <a:prstGeom prst="ellipse">
                  <a:avLst/>
                </a:prstGeom>
                <a:solidFill>
                  <a:schemeClr val="accent2">
                    <a:lumMod val="60000"/>
                    <a:lumOff val="40000"/>
                  </a:schemeClr>
                </a:solidFill>
                <a:ln>
                  <a:solidFill>
                    <a:schemeClr val="accent2">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70" name="Conector recto 69">
                  <a:extLst>
                    <a:ext uri="{FF2B5EF4-FFF2-40B4-BE49-F238E27FC236}">
                      <a16:creationId xmlns:a16="http://schemas.microsoft.com/office/drawing/2014/main" id="{DC905B3D-1BFF-FB4E-8A09-7C2FD6CA8DD1}"/>
                    </a:ext>
                  </a:extLst>
                </p:cNvPr>
                <p:cNvCxnSpPr/>
                <p:nvPr/>
              </p:nvCxnSpPr>
              <p:spPr>
                <a:xfrm flipV="1">
                  <a:off x="2653222" y="3417912"/>
                  <a:ext cx="0" cy="179999"/>
                </a:xfrm>
                <a:prstGeom prst="line">
                  <a:avLst/>
                </a:prstGeom>
                <a:ln w="12700" cmpd="sng">
                  <a:solidFill>
                    <a:schemeClr val="accent4">
                      <a:lumMod val="75000"/>
                    </a:schemeClr>
                  </a:solidFill>
                </a:ln>
                <a:effectLst/>
              </p:spPr>
              <p:style>
                <a:lnRef idx="2">
                  <a:schemeClr val="accent1"/>
                </a:lnRef>
                <a:fillRef idx="0">
                  <a:schemeClr val="accent1"/>
                </a:fillRef>
                <a:effectRef idx="1">
                  <a:schemeClr val="accent1"/>
                </a:effectRef>
                <a:fontRef idx="minor">
                  <a:schemeClr val="tx1"/>
                </a:fontRef>
              </p:style>
            </p:cxnSp>
          </p:grpSp>
          <p:sp>
            <p:nvSpPr>
              <p:cNvPr id="36" name="CuadroTexto 35">
                <a:extLst>
                  <a:ext uri="{FF2B5EF4-FFF2-40B4-BE49-F238E27FC236}">
                    <a16:creationId xmlns:a16="http://schemas.microsoft.com/office/drawing/2014/main" id="{D9CA674B-3CCF-5A42-8864-D94C91014E9C}"/>
                  </a:ext>
                </a:extLst>
              </p:cNvPr>
              <p:cNvSpPr txBox="1"/>
              <p:nvPr/>
            </p:nvSpPr>
            <p:spPr>
              <a:xfrm>
                <a:off x="3287688" y="2715973"/>
                <a:ext cx="2258952" cy="338554"/>
              </a:xfrm>
              <a:prstGeom prst="rect">
                <a:avLst/>
              </a:prstGeom>
              <a:noFill/>
            </p:spPr>
            <p:txBody>
              <a:bodyPr wrap="none" rtlCol="0">
                <a:spAutoFit/>
              </a:bodyPr>
              <a:lstStyle/>
              <a:p>
                <a:r>
                  <a:rPr lang="en-US" sz="1600" b="1" dirty="0">
                    <a:solidFill>
                      <a:schemeClr val="accent6">
                        <a:lumMod val="60000"/>
                        <a:lumOff val="40000"/>
                      </a:schemeClr>
                    </a:solidFill>
                    <a:latin typeface="+mj-lt"/>
                    <a:cs typeface="Gill Sans"/>
                  </a:rPr>
                  <a:t>Synaptic dysfunction</a:t>
                </a:r>
              </a:p>
            </p:txBody>
          </p:sp>
        </p:grpSp>
        <p:sp>
          <p:nvSpPr>
            <p:cNvPr id="86" name="16 Rectángulo">
              <a:extLst>
                <a:ext uri="{FF2B5EF4-FFF2-40B4-BE49-F238E27FC236}">
                  <a16:creationId xmlns:a16="http://schemas.microsoft.com/office/drawing/2014/main" id="{350107FD-4B63-BC4B-AC0C-656CE0886B64}"/>
                </a:ext>
              </a:extLst>
            </p:cNvPr>
            <p:cNvSpPr/>
            <p:nvPr/>
          </p:nvSpPr>
          <p:spPr>
            <a:xfrm>
              <a:off x="804748" y="4222533"/>
              <a:ext cx="4616153" cy="1938992"/>
            </a:xfrm>
            <a:prstGeom prst="rect">
              <a:avLst/>
            </a:prstGeom>
            <a:ln w="31750">
              <a:solidFill>
                <a:schemeClr val="accent2">
                  <a:lumMod val="60000"/>
                  <a:lumOff val="40000"/>
                </a:schemeClr>
              </a:solidFill>
            </a:ln>
          </p:spPr>
          <p:txBody>
            <a:bodyPr wrap="square">
              <a:spAutoFit/>
            </a:bodyPr>
            <a:lstStyle/>
            <a:p>
              <a:pPr algn="ctr"/>
              <a:r>
                <a:rPr lang="en-US" sz="2000" dirty="0">
                  <a:latin typeface="Arial"/>
                  <a:cs typeface="Arial"/>
                </a:rPr>
                <a:t>Our signature is composed by miRNAs related to the regulation of </a:t>
              </a:r>
              <a:r>
                <a:rPr lang="en-US" sz="2000" b="1" dirty="0">
                  <a:latin typeface="Arial"/>
                  <a:cs typeface="Arial"/>
                </a:rPr>
                <a:t>synaptic function</a:t>
              </a:r>
              <a:r>
                <a:rPr lang="en-US" sz="2000" dirty="0">
                  <a:latin typeface="Arial"/>
                  <a:cs typeface="Arial"/>
                </a:rPr>
                <a:t>. Synaptic function is considered to be altered in AD well before neurodegeneration starts and a clinical diagnosis is possible</a:t>
              </a:r>
            </a:p>
          </p:txBody>
        </p:sp>
      </p:grpSp>
    </p:spTree>
    <p:extLst>
      <p:ext uri="{BB962C8B-B14F-4D97-AF65-F5344CB8AC3E}">
        <p14:creationId xmlns:p14="http://schemas.microsoft.com/office/powerpoint/2010/main" val="52019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6" name="CuadroTexto 5">
            <a:extLst>
              <a:ext uri="{FF2B5EF4-FFF2-40B4-BE49-F238E27FC236}">
                <a16:creationId xmlns:a16="http://schemas.microsoft.com/office/drawing/2014/main" id="{AE93BBD3-0579-3747-B4F5-1343996FECC3}"/>
              </a:ext>
            </a:extLst>
          </p:cNvPr>
          <p:cNvSpPr txBox="1"/>
          <p:nvPr/>
        </p:nvSpPr>
        <p:spPr>
          <a:xfrm>
            <a:off x="695400" y="980728"/>
            <a:ext cx="3312368" cy="461665"/>
          </a:xfrm>
          <a:prstGeom prst="rect">
            <a:avLst/>
          </a:prstGeom>
          <a:noFill/>
        </p:spPr>
        <p:txBody>
          <a:bodyPr wrap="square">
            <a:spAutoFit/>
          </a:bodyPr>
          <a:lstStyle/>
          <a:p>
            <a:r>
              <a:rPr lang="es-ES" sz="2400" b="1" dirty="0" err="1">
                <a:solidFill>
                  <a:srgbClr val="2D686D"/>
                </a:solidFill>
              </a:rPr>
              <a:t>Differential</a:t>
            </a:r>
            <a:r>
              <a:rPr lang="es-ES" sz="2400" b="1" dirty="0">
                <a:solidFill>
                  <a:srgbClr val="2D686D"/>
                </a:solidFill>
              </a:rPr>
              <a:t> </a:t>
            </a:r>
            <a:r>
              <a:rPr lang="es-ES" sz="2400" b="1" dirty="0" err="1">
                <a:solidFill>
                  <a:srgbClr val="2D686D"/>
                </a:solidFill>
              </a:rPr>
              <a:t>features</a:t>
            </a:r>
            <a:endParaRPr lang="es-ES" sz="2400" b="1" dirty="0">
              <a:solidFill>
                <a:srgbClr val="2D686D"/>
              </a:solidFill>
            </a:endParaRPr>
          </a:p>
        </p:txBody>
      </p:sp>
      <p:sp>
        <p:nvSpPr>
          <p:cNvPr id="85" name="Rectángulo 84">
            <a:extLst>
              <a:ext uri="{FF2B5EF4-FFF2-40B4-BE49-F238E27FC236}">
                <a16:creationId xmlns:a16="http://schemas.microsoft.com/office/drawing/2014/main" id="{59FFAF18-A5BC-964C-8146-124940C3640F}"/>
              </a:ext>
            </a:extLst>
          </p:cNvPr>
          <p:cNvSpPr/>
          <p:nvPr/>
        </p:nvSpPr>
        <p:spPr>
          <a:xfrm>
            <a:off x="695400" y="1484784"/>
            <a:ext cx="9289032" cy="2451312"/>
          </a:xfrm>
          <a:prstGeom prst="rect">
            <a:avLst/>
          </a:prstGeom>
        </p:spPr>
        <p:txBody>
          <a:bodyPr wrap="square">
            <a:spAutoFit/>
          </a:bodyPr>
          <a:lstStyle/>
          <a:p>
            <a:pPr marL="285750" indent="-285750">
              <a:lnSpc>
                <a:spcPct val="130000"/>
              </a:lnSpc>
              <a:buFont typeface="Arial" panose="020B0604020202020204" pitchFamily="34" charset="0"/>
              <a:buChar char="•"/>
            </a:pPr>
            <a:r>
              <a:rPr lang="en-US" sz="2000" dirty="0">
                <a:latin typeface="Arial"/>
                <a:cs typeface="Arial"/>
              </a:rPr>
              <a:t>Targets early synaptic dysfunction in the AD brain</a:t>
            </a:r>
          </a:p>
          <a:p>
            <a:pPr marL="285750" indent="-285750">
              <a:lnSpc>
                <a:spcPct val="130000"/>
              </a:lnSpc>
              <a:buFont typeface="Arial" panose="020B0604020202020204" pitchFamily="34" charset="0"/>
              <a:buChar char="•"/>
            </a:pPr>
            <a:r>
              <a:rPr lang="en-US" sz="2000" dirty="0">
                <a:latin typeface="Arial"/>
                <a:cs typeface="Arial"/>
              </a:rPr>
              <a:t>Non-invasive and cost-affordable for routine clinical screening</a:t>
            </a:r>
          </a:p>
          <a:p>
            <a:pPr marL="285750" indent="-285750">
              <a:lnSpc>
                <a:spcPct val="130000"/>
              </a:lnSpc>
              <a:buFont typeface="Arial" panose="020B0604020202020204" pitchFamily="34" charset="0"/>
              <a:buChar char="•"/>
            </a:pPr>
            <a:r>
              <a:rPr lang="en-US" sz="2000" dirty="0">
                <a:latin typeface="Arial"/>
                <a:cs typeface="Arial"/>
              </a:rPr>
              <a:t>Facilitates specific AD diagnosis from other dementias</a:t>
            </a:r>
          </a:p>
          <a:p>
            <a:pPr marL="285750" indent="-285750">
              <a:lnSpc>
                <a:spcPct val="130000"/>
              </a:lnSpc>
              <a:buFont typeface="Arial" panose="020B0604020202020204" pitchFamily="34" charset="0"/>
              <a:buChar char="•"/>
            </a:pPr>
            <a:r>
              <a:rPr lang="en-US" sz="2000" dirty="0">
                <a:latin typeface="Arial"/>
                <a:cs typeface="Arial"/>
              </a:rPr>
              <a:t>Could facilitate the identification of subjects with mild-cognitive impartment (MCI) that would evolve to AD from other MCI subjects that won’t evolve to AD.</a:t>
            </a:r>
          </a:p>
        </p:txBody>
      </p:sp>
      <p:grpSp>
        <p:nvGrpSpPr>
          <p:cNvPr id="86" name="Grupo 85">
            <a:extLst>
              <a:ext uri="{FF2B5EF4-FFF2-40B4-BE49-F238E27FC236}">
                <a16:creationId xmlns:a16="http://schemas.microsoft.com/office/drawing/2014/main" id="{FC70BF41-B070-3449-BF72-5944FD79E6B1}"/>
              </a:ext>
            </a:extLst>
          </p:cNvPr>
          <p:cNvGrpSpPr/>
          <p:nvPr/>
        </p:nvGrpSpPr>
        <p:grpSpPr>
          <a:xfrm>
            <a:off x="695400" y="4001516"/>
            <a:ext cx="9289032" cy="2311351"/>
            <a:chOff x="740623" y="982933"/>
            <a:chExt cx="9289032" cy="2311351"/>
          </a:xfrm>
        </p:grpSpPr>
        <p:sp>
          <p:nvSpPr>
            <p:cNvPr id="87" name="CuadroTexto 86">
              <a:extLst>
                <a:ext uri="{FF2B5EF4-FFF2-40B4-BE49-F238E27FC236}">
                  <a16:creationId xmlns:a16="http://schemas.microsoft.com/office/drawing/2014/main" id="{D544BA88-D4FA-8C49-8803-17CCCFAF911D}"/>
                </a:ext>
              </a:extLst>
            </p:cNvPr>
            <p:cNvSpPr txBox="1"/>
            <p:nvPr/>
          </p:nvSpPr>
          <p:spPr>
            <a:xfrm>
              <a:off x="767408" y="982933"/>
              <a:ext cx="6984776" cy="461665"/>
            </a:xfrm>
            <a:prstGeom prst="rect">
              <a:avLst/>
            </a:prstGeom>
            <a:noFill/>
          </p:spPr>
          <p:txBody>
            <a:bodyPr wrap="square">
              <a:spAutoFit/>
            </a:bodyPr>
            <a:lstStyle/>
            <a:p>
              <a:r>
                <a:rPr lang="es-ES" sz="2400" b="1" dirty="0">
                  <a:solidFill>
                    <a:srgbClr val="2D686D"/>
                  </a:solidFill>
                </a:rPr>
                <a:t>Content status of </a:t>
              </a:r>
              <a:r>
                <a:rPr lang="es-ES" sz="2400" b="1" dirty="0" err="1">
                  <a:solidFill>
                    <a:srgbClr val="2D686D"/>
                  </a:solidFill>
                </a:rPr>
                <a:t>development</a:t>
              </a:r>
              <a:endParaRPr lang="es-ES" sz="2400" b="1" dirty="0">
                <a:solidFill>
                  <a:srgbClr val="2D686D"/>
                </a:solidFill>
              </a:endParaRPr>
            </a:p>
          </p:txBody>
        </p:sp>
        <p:sp>
          <p:nvSpPr>
            <p:cNvPr id="88" name="Rectángulo 87">
              <a:extLst>
                <a:ext uri="{FF2B5EF4-FFF2-40B4-BE49-F238E27FC236}">
                  <a16:creationId xmlns:a16="http://schemas.microsoft.com/office/drawing/2014/main" id="{E5FDCBA6-422C-4F43-A4A0-2C499F8A9E0E}"/>
                </a:ext>
              </a:extLst>
            </p:cNvPr>
            <p:cNvSpPr/>
            <p:nvPr/>
          </p:nvSpPr>
          <p:spPr>
            <a:xfrm>
              <a:off x="740623" y="1643191"/>
              <a:ext cx="9289032" cy="1651093"/>
            </a:xfrm>
            <a:prstGeom prst="rect">
              <a:avLst/>
            </a:prstGeom>
          </p:spPr>
          <p:txBody>
            <a:bodyPr wrap="square">
              <a:spAutoFit/>
            </a:bodyPr>
            <a:lstStyle/>
            <a:p>
              <a:pPr marL="285750" indent="-285750">
                <a:lnSpc>
                  <a:spcPct val="130000"/>
                </a:lnSpc>
                <a:buFont typeface="Arial" panose="020B0604020202020204" pitchFamily="34" charset="0"/>
                <a:buChar char="•"/>
              </a:pPr>
              <a:r>
                <a:rPr lang="en-US" sz="2000" dirty="0">
                  <a:latin typeface="Arial"/>
                  <a:cs typeface="Arial"/>
                </a:rPr>
                <a:t>Proof-of-concept done in plasma samples from a cohort composed with control, MCI, AD and frontotemporal dementia subjects.</a:t>
              </a:r>
            </a:p>
            <a:p>
              <a:pPr marL="285750" indent="-285750">
                <a:lnSpc>
                  <a:spcPct val="130000"/>
                </a:lnSpc>
                <a:buFont typeface="Arial" panose="020B0604020202020204" pitchFamily="34" charset="0"/>
                <a:buChar char="•"/>
              </a:pPr>
              <a:r>
                <a:rPr lang="en-US" sz="2000" dirty="0">
                  <a:solidFill>
                    <a:srgbClr val="FF9300"/>
                  </a:solidFill>
                  <a:latin typeface="Arial"/>
                  <a:cs typeface="Arial"/>
                </a:rPr>
                <a:t>Requires further validation in other cohorts worldwide with extended longitudinal studies</a:t>
              </a:r>
            </a:p>
          </p:txBody>
        </p:sp>
      </p:grpSp>
    </p:spTree>
    <p:extLst>
      <p:ext uri="{BB962C8B-B14F-4D97-AF65-F5344CB8AC3E}">
        <p14:creationId xmlns:p14="http://schemas.microsoft.com/office/powerpoint/2010/main" val="365753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grpSp>
        <p:nvGrpSpPr>
          <p:cNvPr id="2" name="Grupo 1">
            <a:extLst>
              <a:ext uri="{FF2B5EF4-FFF2-40B4-BE49-F238E27FC236}">
                <a16:creationId xmlns:a16="http://schemas.microsoft.com/office/drawing/2014/main" id="{6C7335C0-D04E-EF41-A29B-01C706405D1C}"/>
              </a:ext>
            </a:extLst>
          </p:cNvPr>
          <p:cNvGrpSpPr/>
          <p:nvPr/>
        </p:nvGrpSpPr>
        <p:grpSpPr>
          <a:xfrm>
            <a:off x="577799" y="1052736"/>
            <a:ext cx="11036402" cy="2964418"/>
            <a:chOff x="820238" y="3429000"/>
            <a:chExt cx="11036402" cy="2964418"/>
          </a:xfrm>
        </p:grpSpPr>
        <p:sp>
          <p:nvSpPr>
            <p:cNvPr id="6" name="CuadroTexto 5">
              <a:extLst>
                <a:ext uri="{FF2B5EF4-FFF2-40B4-BE49-F238E27FC236}">
                  <a16:creationId xmlns:a16="http://schemas.microsoft.com/office/drawing/2014/main" id="{34273AFC-5109-7C42-B572-B6BF0790001F}"/>
                </a:ext>
              </a:extLst>
            </p:cNvPr>
            <p:cNvSpPr txBox="1"/>
            <p:nvPr/>
          </p:nvSpPr>
          <p:spPr>
            <a:xfrm>
              <a:off x="820238" y="3429000"/>
              <a:ext cx="6984776" cy="461665"/>
            </a:xfrm>
            <a:prstGeom prst="rect">
              <a:avLst/>
            </a:prstGeom>
            <a:noFill/>
          </p:spPr>
          <p:txBody>
            <a:bodyPr wrap="square">
              <a:spAutoFit/>
            </a:bodyPr>
            <a:lstStyle/>
            <a:p>
              <a:r>
                <a:rPr lang="es-ES" sz="2400" b="1" dirty="0">
                  <a:solidFill>
                    <a:srgbClr val="2D686D"/>
                  </a:solidFill>
                </a:rPr>
                <a:t>IPR </a:t>
              </a:r>
              <a:r>
                <a:rPr lang="es-ES" sz="2400" b="1" dirty="0" err="1">
                  <a:solidFill>
                    <a:srgbClr val="2D686D"/>
                  </a:solidFill>
                </a:rPr>
                <a:t>protection</a:t>
              </a:r>
              <a:endParaRPr lang="es-ES" sz="2400" b="1" dirty="0">
                <a:solidFill>
                  <a:srgbClr val="2D686D"/>
                </a:solidFill>
              </a:endParaRPr>
            </a:p>
          </p:txBody>
        </p:sp>
        <p:sp>
          <p:nvSpPr>
            <p:cNvPr id="9" name="Rectángulo 8">
              <a:extLst>
                <a:ext uri="{FF2B5EF4-FFF2-40B4-BE49-F238E27FC236}">
                  <a16:creationId xmlns:a16="http://schemas.microsoft.com/office/drawing/2014/main" id="{5837D0F5-7510-064C-BCDC-4A0A60BBC52D}"/>
                </a:ext>
              </a:extLst>
            </p:cNvPr>
            <p:cNvSpPr/>
            <p:nvPr/>
          </p:nvSpPr>
          <p:spPr>
            <a:xfrm>
              <a:off x="839416" y="4085094"/>
              <a:ext cx="11017224" cy="2308324"/>
            </a:xfrm>
            <a:prstGeom prst="rect">
              <a:avLst/>
            </a:prstGeom>
          </p:spPr>
          <p:txBody>
            <a:bodyPr wrap="square">
              <a:spAutoFit/>
            </a:bodyPr>
            <a:lstStyle/>
            <a:p>
              <a:r>
                <a:rPr lang="en-US" dirty="0"/>
                <a:t>Industrial Protection has been managed by the Technology Transfer Office of the Universidad </a:t>
              </a:r>
              <a:r>
                <a:rPr lang="en-US" dirty="0" err="1"/>
                <a:t>Autónoma</a:t>
              </a:r>
              <a:r>
                <a:rPr lang="en-US" dirty="0"/>
                <a:t> de Barcelona.</a:t>
              </a:r>
              <a:endParaRPr lang="es-ES" dirty="0"/>
            </a:p>
            <a:p>
              <a:r>
                <a:rPr lang="en-US" dirty="0"/>
                <a:t> </a:t>
              </a:r>
              <a:endParaRPr lang="es-ES" dirty="0"/>
            </a:p>
            <a:p>
              <a:r>
                <a:rPr lang="en-US" dirty="0"/>
                <a:t>Priority Patent has been registered (European patent application EP 18382427.5) protecting not only the miRNAs from our signature but also all the components needed for their measurement in plasma samples and the future molecular kit that will be used for the tests (June 2018).</a:t>
              </a:r>
              <a:endParaRPr lang="es-ES" dirty="0"/>
            </a:p>
            <a:p>
              <a:r>
                <a:rPr lang="en-US" dirty="0"/>
                <a:t> </a:t>
              </a:r>
              <a:endParaRPr lang="es-ES" dirty="0"/>
            </a:p>
            <a:p>
              <a:r>
                <a:rPr lang="en-US" dirty="0"/>
                <a:t>Filing of the International Patent (PCT; (June 2019), one year after the priority date. </a:t>
              </a:r>
              <a:endParaRPr lang="es-ES" dirty="0"/>
            </a:p>
          </p:txBody>
        </p:sp>
      </p:grpSp>
      <p:grpSp>
        <p:nvGrpSpPr>
          <p:cNvPr id="12" name="Grupo 11">
            <a:extLst>
              <a:ext uri="{FF2B5EF4-FFF2-40B4-BE49-F238E27FC236}">
                <a16:creationId xmlns:a16="http://schemas.microsoft.com/office/drawing/2014/main" id="{84A7702A-8DFA-5947-AF50-DEA09230392D}"/>
              </a:ext>
            </a:extLst>
          </p:cNvPr>
          <p:cNvGrpSpPr/>
          <p:nvPr/>
        </p:nvGrpSpPr>
        <p:grpSpPr>
          <a:xfrm>
            <a:off x="577798" y="4248876"/>
            <a:ext cx="10918801" cy="1295971"/>
            <a:chOff x="577798" y="4248876"/>
            <a:chExt cx="10918801" cy="1295971"/>
          </a:xfrm>
        </p:grpSpPr>
        <p:sp>
          <p:nvSpPr>
            <p:cNvPr id="10" name="CuadroTexto 9">
              <a:extLst>
                <a:ext uri="{FF2B5EF4-FFF2-40B4-BE49-F238E27FC236}">
                  <a16:creationId xmlns:a16="http://schemas.microsoft.com/office/drawing/2014/main" id="{0E899AA5-30FF-B94D-B476-75CD38B4DF9A}"/>
                </a:ext>
              </a:extLst>
            </p:cNvPr>
            <p:cNvSpPr txBox="1"/>
            <p:nvPr/>
          </p:nvSpPr>
          <p:spPr>
            <a:xfrm>
              <a:off x="577799" y="4248876"/>
              <a:ext cx="6984776" cy="461665"/>
            </a:xfrm>
            <a:prstGeom prst="rect">
              <a:avLst/>
            </a:prstGeom>
            <a:noFill/>
          </p:spPr>
          <p:txBody>
            <a:bodyPr wrap="square">
              <a:spAutoFit/>
            </a:bodyPr>
            <a:lstStyle/>
            <a:p>
              <a:r>
                <a:rPr lang="es-ES" sz="2400" b="1" dirty="0" err="1">
                  <a:solidFill>
                    <a:srgbClr val="2D686D"/>
                  </a:solidFill>
                </a:rPr>
                <a:t>Partnering</a:t>
              </a:r>
              <a:r>
                <a:rPr lang="es-ES" sz="2400" b="1" dirty="0">
                  <a:solidFill>
                    <a:srgbClr val="2D686D"/>
                  </a:solidFill>
                </a:rPr>
                <a:t> </a:t>
              </a:r>
              <a:r>
                <a:rPr lang="es-ES" sz="2400" b="1" dirty="0" err="1">
                  <a:solidFill>
                    <a:srgbClr val="2D686D"/>
                  </a:solidFill>
                </a:rPr>
                <a:t>Opportunities</a:t>
              </a:r>
              <a:endParaRPr lang="es-ES" sz="2400" b="1" dirty="0">
                <a:solidFill>
                  <a:srgbClr val="2D686D"/>
                </a:solidFill>
              </a:endParaRPr>
            </a:p>
          </p:txBody>
        </p:sp>
        <p:sp>
          <p:nvSpPr>
            <p:cNvPr id="11" name="Rectángulo 10">
              <a:extLst>
                <a:ext uri="{FF2B5EF4-FFF2-40B4-BE49-F238E27FC236}">
                  <a16:creationId xmlns:a16="http://schemas.microsoft.com/office/drawing/2014/main" id="{65D06F20-D6C9-0B45-8176-3A72503D61B6}"/>
                </a:ext>
              </a:extLst>
            </p:cNvPr>
            <p:cNvSpPr/>
            <p:nvPr/>
          </p:nvSpPr>
          <p:spPr>
            <a:xfrm>
              <a:off x="577798" y="4818301"/>
              <a:ext cx="10918801" cy="726546"/>
            </a:xfrm>
            <a:prstGeom prst="rect">
              <a:avLst/>
            </a:prstGeom>
          </p:spPr>
          <p:txBody>
            <a:bodyPr wrap="square">
              <a:spAutoFit/>
            </a:bodyPr>
            <a:lstStyle/>
            <a:p>
              <a:pPr marR="508000">
                <a:lnSpc>
                  <a:spcPct val="120000"/>
                </a:lnSpc>
                <a:spcBef>
                  <a:spcPts val="800"/>
                </a:spcBef>
                <a:spcAft>
                  <a:spcPts val="0"/>
                </a:spcAft>
                <a:tabLst>
                  <a:tab pos="449580" algn="l"/>
                  <a:tab pos="899160" algn="l"/>
                  <a:tab pos="1348740" algn="l"/>
                  <a:tab pos="1798320" algn="l"/>
                  <a:tab pos="2247900" algn="l"/>
                  <a:tab pos="2697480" algn="l"/>
                  <a:tab pos="3147060" algn="l"/>
                  <a:tab pos="3596640" algn="l"/>
                  <a:tab pos="4046220" algn="l"/>
                  <a:tab pos="4495800" algn="l"/>
                  <a:tab pos="4945380" algn="l"/>
                  <a:tab pos="5394960" algn="l"/>
                  <a:tab pos="5844540" algn="l"/>
                </a:tabLst>
              </a:pPr>
              <a:r>
                <a:rPr lang="en-US" dirty="0">
                  <a:solidFill>
                    <a:srgbClr val="000000"/>
                  </a:solidFill>
                  <a:latin typeface="+mj-lt"/>
                  <a:ea typeface="Arial Unicode MS" panose="020B0604020202020204" pitchFamily="34" charset="-128"/>
                  <a:cs typeface="Arial Unicode MS" panose="020B0604020202020204" pitchFamily="34" charset="-128"/>
                </a:rPr>
                <a:t>A license agreement would be a feasible and a realistic option after validation of our data in different cohorts worldwide.</a:t>
              </a:r>
              <a:endParaRPr lang="es-ES" dirty="0">
                <a:solidFill>
                  <a:srgbClr val="000000"/>
                </a:solidFill>
                <a:latin typeface="+mj-lt"/>
                <a:ea typeface="Arial Unicode MS" panose="020B0604020202020204" pitchFamily="34" charset="-128"/>
                <a:cs typeface="Arial Unicode MS" panose="020B0604020202020204" pitchFamily="34" charset="-128"/>
              </a:endParaRPr>
            </a:p>
          </p:txBody>
        </p:sp>
      </p:grpSp>
    </p:spTree>
    <p:extLst>
      <p:ext uri="{BB962C8B-B14F-4D97-AF65-F5344CB8AC3E}">
        <p14:creationId xmlns:p14="http://schemas.microsoft.com/office/powerpoint/2010/main" val="4283501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767408" y="982933"/>
            <a:ext cx="6984776" cy="461665"/>
          </a:xfrm>
          <a:prstGeom prst="rect">
            <a:avLst/>
          </a:prstGeom>
          <a:noFill/>
        </p:spPr>
        <p:txBody>
          <a:bodyPr wrap="square">
            <a:spAutoFit/>
          </a:bodyPr>
          <a:lstStyle/>
          <a:p>
            <a:r>
              <a:rPr lang="es-ES" sz="2400" b="1" dirty="0" err="1">
                <a:solidFill>
                  <a:srgbClr val="2D686D"/>
                </a:solidFill>
              </a:rPr>
              <a:t>Team</a:t>
            </a:r>
            <a:endParaRPr lang="es-ES" sz="2400" b="1"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6" name="CuadroTexto 5">
            <a:extLst>
              <a:ext uri="{FF2B5EF4-FFF2-40B4-BE49-F238E27FC236}">
                <a16:creationId xmlns:a16="http://schemas.microsoft.com/office/drawing/2014/main" id="{DF81D56F-C190-5249-B972-09D4AADAE917}"/>
              </a:ext>
            </a:extLst>
          </p:cNvPr>
          <p:cNvSpPr txBox="1"/>
          <p:nvPr/>
        </p:nvSpPr>
        <p:spPr>
          <a:xfrm>
            <a:off x="3863752" y="1274484"/>
            <a:ext cx="4983005" cy="369332"/>
          </a:xfrm>
          <a:prstGeom prst="rect">
            <a:avLst/>
          </a:prstGeom>
          <a:noFill/>
        </p:spPr>
        <p:txBody>
          <a:bodyPr wrap="none" rtlCol="0">
            <a:spAutoFit/>
          </a:bodyPr>
          <a:lstStyle/>
          <a:p>
            <a:r>
              <a:rPr lang="es-ES" b="1" dirty="0">
                <a:latin typeface="Arial"/>
                <a:cs typeface="Arial"/>
              </a:rPr>
              <a:t>Project Leader</a:t>
            </a:r>
            <a:r>
              <a:rPr lang="es-ES" dirty="0">
                <a:latin typeface="Arial"/>
                <a:cs typeface="Arial"/>
              </a:rPr>
              <a:t>: José </a:t>
            </a:r>
            <a:r>
              <a:rPr lang="es-ES" dirty="0" err="1">
                <a:latin typeface="Arial"/>
                <a:cs typeface="Arial"/>
              </a:rPr>
              <a:t>Rodriguez</a:t>
            </a:r>
            <a:r>
              <a:rPr lang="es-ES" dirty="0">
                <a:latin typeface="Arial"/>
                <a:cs typeface="Arial"/>
              </a:rPr>
              <a:t> </a:t>
            </a:r>
            <a:r>
              <a:rPr lang="es-ES" dirty="0" err="1">
                <a:latin typeface="Arial"/>
                <a:cs typeface="Arial"/>
              </a:rPr>
              <a:t>Alvarez</a:t>
            </a:r>
            <a:r>
              <a:rPr lang="es-ES" dirty="0">
                <a:latin typeface="Arial"/>
                <a:cs typeface="Arial"/>
              </a:rPr>
              <a:t>, </a:t>
            </a:r>
            <a:r>
              <a:rPr lang="es-ES" dirty="0" err="1">
                <a:latin typeface="Arial"/>
                <a:cs typeface="Arial"/>
              </a:rPr>
              <a:t>Ph.D</a:t>
            </a:r>
            <a:endParaRPr lang="es-ES" dirty="0">
              <a:latin typeface="Arial"/>
              <a:cs typeface="Arial"/>
            </a:endParaRPr>
          </a:p>
        </p:txBody>
      </p:sp>
      <p:grpSp>
        <p:nvGrpSpPr>
          <p:cNvPr id="8" name="Agrupar 1">
            <a:extLst>
              <a:ext uri="{FF2B5EF4-FFF2-40B4-BE49-F238E27FC236}">
                <a16:creationId xmlns:a16="http://schemas.microsoft.com/office/drawing/2014/main" id="{6C0D09EB-B430-144E-8393-9CCB839A19B8}"/>
              </a:ext>
            </a:extLst>
          </p:cNvPr>
          <p:cNvGrpSpPr/>
          <p:nvPr/>
        </p:nvGrpSpPr>
        <p:grpSpPr>
          <a:xfrm>
            <a:off x="3826157" y="1768560"/>
            <a:ext cx="5984011" cy="1772822"/>
            <a:chOff x="2608381" y="1294063"/>
            <a:chExt cx="5984011" cy="1772822"/>
          </a:xfrm>
        </p:grpSpPr>
        <p:sp>
          <p:nvSpPr>
            <p:cNvPr id="9" name="CuadroTexto 8">
              <a:extLst>
                <a:ext uri="{FF2B5EF4-FFF2-40B4-BE49-F238E27FC236}">
                  <a16:creationId xmlns:a16="http://schemas.microsoft.com/office/drawing/2014/main" id="{A73C3FD6-417A-7E48-BF5D-D75DD4350608}"/>
                </a:ext>
              </a:extLst>
            </p:cNvPr>
            <p:cNvSpPr txBox="1"/>
            <p:nvPr/>
          </p:nvSpPr>
          <p:spPr>
            <a:xfrm>
              <a:off x="2608381" y="1491568"/>
              <a:ext cx="4678022" cy="1377813"/>
            </a:xfrm>
            <a:prstGeom prst="rect">
              <a:avLst/>
            </a:prstGeom>
            <a:noFill/>
          </p:spPr>
          <p:txBody>
            <a:bodyPr wrap="square" rtlCol="0">
              <a:spAutoFit/>
            </a:bodyPr>
            <a:lstStyle/>
            <a:p>
              <a:pPr>
                <a:lnSpc>
                  <a:spcPct val="120000"/>
                </a:lnSpc>
              </a:pPr>
              <a:r>
                <a:rPr lang="en-US" sz="1400" dirty="0">
                  <a:latin typeface="Arial"/>
                  <a:cs typeface="Arial"/>
                </a:rPr>
                <a:t>Professor of Biochemistry and Molecular Biology (UAB)</a:t>
              </a:r>
            </a:p>
            <a:p>
              <a:pPr>
                <a:lnSpc>
                  <a:spcPct val="120000"/>
                </a:lnSpc>
              </a:pPr>
              <a:r>
                <a:rPr lang="en-US" sz="1400" dirty="0">
                  <a:latin typeface="Arial"/>
                  <a:cs typeface="Arial"/>
                </a:rPr>
                <a:t>Group Leader at </a:t>
              </a:r>
              <a:r>
                <a:rPr lang="en-US" sz="1400" dirty="0" err="1">
                  <a:latin typeface="Arial"/>
                  <a:cs typeface="Arial"/>
                </a:rPr>
                <a:t>Institut</a:t>
              </a:r>
              <a:r>
                <a:rPr lang="en-US" sz="1400" dirty="0">
                  <a:latin typeface="Arial"/>
                  <a:cs typeface="Arial"/>
                </a:rPr>
                <a:t> de </a:t>
              </a:r>
              <a:r>
                <a:rPr lang="en-US" sz="1400" dirty="0" err="1">
                  <a:latin typeface="Arial"/>
                  <a:cs typeface="Arial"/>
                </a:rPr>
                <a:t>Neurociències</a:t>
              </a:r>
              <a:r>
                <a:rPr lang="en-US" sz="1400" dirty="0">
                  <a:latin typeface="Arial"/>
                  <a:cs typeface="Arial"/>
                </a:rPr>
                <a:t> (UAB)</a:t>
              </a:r>
            </a:p>
            <a:p>
              <a:pPr>
                <a:lnSpc>
                  <a:spcPct val="120000"/>
                </a:lnSpc>
              </a:pPr>
              <a:r>
                <a:rPr lang="en-US" sz="1400" dirty="0">
                  <a:latin typeface="Arial"/>
                  <a:cs typeface="Arial"/>
                </a:rPr>
                <a:t>Group Leader at CIBERNED </a:t>
              </a:r>
            </a:p>
            <a:p>
              <a:pPr>
                <a:lnSpc>
                  <a:spcPct val="120000"/>
                </a:lnSpc>
              </a:pPr>
              <a:r>
                <a:rPr lang="en-US" sz="1400" dirty="0">
                  <a:latin typeface="Arial"/>
                  <a:cs typeface="Arial"/>
                </a:rPr>
                <a:t>Visiting Professor at Albert Einstein College of Medicine</a:t>
              </a:r>
            </a:p>
            <a:p>
              <a:pPr>
                <a:lnSpc>
                  <a:spcPct val="120000"/>
                </a:lnSpc>
              </a:pPr>
              <a:r>
                <a:rPr lang="en-US" sz="1400" dirty="0">
                  <a:latin typeface="Arial"/>
                  <a:cs typeface="Arial"/>
                </a:rPr>
                <a:t>(NY, USA)</a:t>
              </a:r>
            </a:p>
          </p:txBody>
        </p:sp>
        <p:grpSp>
          <p:nvGrpSpPr>
            <p:cNvPr id="10" name="Grupo 9">
              <a:extLst>
                <a:ext uri="{FF2B5EF4-FFF2-40B4-BE49-F238E27FC236}">
                  <a16:creationId xmlns:a16="http://schemas.microsoft.com/office/drawing/2014/main" id="{F105FB99-3A54-C14A-8AEE-8101C1054A01}"/>
                </a:ext>
              </a:extLst>
            </p:cNvPr>
            <p:cNvGrpSpPr/>
            <p:nvPr/>
          </p:nvGrpSpPr>
          <p:grpSpPr>
            <a:xfrm>
              <a:off x="7255173" y="1294063"/>
              <a:ext cx="1337219" cy="1772822"/>
              <a:chOff x="7517108" y="1541878"/>
              <a:chExt cx="1337219" cy="1772822"/>
            </a:xfrm>
          </p:grpSpPr>
          <p:pic>
            <p:nvPicPr>
              <p:cNvPr id="11" name="Imagen 10">
                <a:extLst>
                  <a:ext uri="{FF2B5EF4-FFF2-40B4-BE49-F238E27FC236}">
                    <a16:creationId xmlns:a16="http://schemas.microsoft.com/office/drawing/2014/main" id="{E3AA64DD-3B26-6F4F-A8BA-AF65EEA5A9FA}"/>
                  </a:ext>
                </a:extLst>
              </p:cNvPr>
              <p:cNvPicPr>
                <a:picLocks noChangeAspect="1"/>
              </p:cNvPicPr>
              <p:nvPr/>
            </p:nvPicPr>
            <p:blipFill>
              <a:blip r:embed="rId2"/>
              <a:stretch>
                <a:fillRect/>
              </a:stretch>
            </p:blipFill>
            <p:spPr>
              <a:xfrm>
                <a:off x="7552936" y="2532457"/>
                <a:ext cx="1265562" cy="336709"/>
              </a:xfrm>
              <a:prstGeom prst="rect">
                <a:avLst/>
              </a:prstGeom>
            </p:spPr>
          </p:pic>
          <p:pic>
            <p:nvPicPr>
              <p:cNvPr id="12" name="Imagen 11">
                <a:extLst>
                  <a:ext uri="{FF2B5EF4-FFF2-40B4-BE49-F238E27FC236}">
                    <a16:creationId xmlns:a16="http://schemas.microsoft.com/office/drawing/2014/main" id="{C5F8303A-6A46-0844-999A-3D71A9EC4206}"/>
                  </a:ext>
                </a:extLst>
              </p:cNvPr>
              <p:cNvPicPr>
                <a:picLocks noChangeAspect="1"/>
              </p:cNvPicPr>
              <p:nvPr/>
            </p:nvPicPr>
            <p:blipFill>
              <a:blip r:embed="rId3"/>
              <a:stretch>
                <a:fillRect/>
              </a:stretch>
            </p:blipFill>
            <p:spPr>
              <a:xfrm>
                <a:off x="7517108" y="1889963"/>
                <a:ext cx="1337219" cy="699707"/>
              </a:xfrm>
              <a:prstGeom prst="rect">
                <a:avLst/>
              </a:prstGeom>
            </p:spPr>
          </p:pic>
          <p:pic>
            <p:nvPicPr>
              <p:cNvPr id="13" name="Imagen 12">
                <a:extLst>
                  <a:ext uri="{FF2B5EF4-FFF2-40B4-BE49-F238E27FC236}">
                    <a16:creationId xmlns:a16="http://schemas.microsoft.com/office/drawing/2014/main" id="{7BBB2113-A8DA-1740-B000-346AFD149FD7}"/>
                  </a:ext>
                </a:extLst>
              </p:cNvPr>
              <p:cNvPicPr>
                <a:picLocks noChangeAspect="1"/>
              </p:cNvPicPr>
              <p:nvPr/>
            </p:nvPicPr>
            <p:blipFill>
              <a:blip r:embed="rId4"/>
              <a:stretch>
                <a:fillRect/>
              </a:stretch>
            </p:blipFill>
            <p:spPr>
              <a:xfrm>
                <a:off x="7678605" y="1541878"/>
                <a:ext cx="1014225" cy="363798"/>
              </a:xfrm>
              <a:prstGeom prst="rect">
                <a:avLst/>
              </a:prstGeom>
            </p:spPr>
          </p:pic>
          <p:pic>
            <p:nvPicPr>
              <p:cNvPr id="14" name="Imagen 13">
                <a:extLst>
                  <a:ext uri="{FF2B5EF4-FFF2-40B4-BE49-F238E27FC236}">
                    <a16:creationId xmlns:a16="http://schemas.microsoft.com/office/drawing/2014/main" id="{E3AE858F-279A-7F44-8C6A-9A64D848D0F1}"/>
                  </a:ext>
                </a:extLst>
              </p:cNvPr>
              <p:cNvPicPr>
                <a:picLocks noChangeAspect="1"/>
              </p:cNvPicPr>
              <p:nvPr/>
            </p:nvPicPr>
            <p:blipFill>
              <a:blip r:embed="rId5"/>
              <a:stretch>
                <a:fillRect/>
              </a:stretch>
            </p:blipFill>
            <p:spPr>
              <a:xfrm>
                <a:off x="7578175" y="2963350"/>
                <a:ext cx="1215085" cy="351350"/>
              </a:xfrm>
              <a:prstGeom prst="rect">
                <a:avLst/>
              </a:prstGeom>
            </p:spPr>
          </p:pic>
        </p:grpSp>
      </p:grpSp>
      <p:sp>
        <p:nvSpPr>
          <p:cNvPr id="15" name="CuadroTexto 14">
            <a:extLst>
              <a:ext uri="{FF2B5EF4-FFF2-40B4-BE49-F238E27FC236}">
                <a16:creationId xmlns:a16="http://schemas.microsoft.com/office/drawing/2014/main" id="{5D9425BB-3265-2B49-901D-0AAD7E6D2E2B}"/>
              </a:ext>
            </a:extLst>
          </p:cNvPr>
          <p:cNvSpPr txBox="1"/>
          <p:nvPr/>
        </p:nvSpPr>
        <p:spPr>
          <a:xfrm>
            <a:off x="3863752" y="3990397"/>
            <a:ext cx="5946416" cy="2066335"/>
          </a:xfrm>
          <a:prstGeom prst="rect">
            <a:avLst/>
          </a:prstGeom>
          <a:noFill/>
        </p:spPr>
        <p:txBody>
          <a:bodyPr wrap="square" rtlCol="0">
            <a:spAutoFit/>
          </a:bodyPr>
          <a:lstStyle/>
          <a:p>
            <a:pPr marL="0" lvl="1">
              <a:lnSpc>
                <a:spcPct val="120000"/>
              </a:lnSpc>
            </a:pPr>
            <a:r>
              <a:rPr lang="en-US" sz="1200" dirty="0">
                <a:latin typeface="Arial"/>
                <a:cs typeface="Arial"/>
              </a:rPr>
              <a:t>More than 20 years of </a:t>
            </a:r>
            <a:r>
              <a:rPr lang="en-US" sz="1200" b="1" dirty="0">
                <a:latin typeface="Arial"/>
                <a:cs typeface="Arial"/>
              </a:rPr>
              <a:t>EXPERTISE</a:t>
            </a:r>
            <a:r>
              <a:rPr lang="en-US" sz="1200" dirty="0">
                <a:latin typeface="Arial"/>
                <a:cs typeface="Arial"/>
              </a:rPr>
              <a:t> in </a:t>
            </a:r>
            <a:r>
              <a:rPr lang="en-US" sz="1200" dirty="0" err="1">
                <a:latin typeface="Arial"/>
                <a:cs typeface="Arial"/>
              </a:rPr>
              <a:t>neurodegeneration</a:t>
            </a:r>
            <a:r>
              <a:rPr lang="en-US" sz="1200" dirty="0">
                <a:latin typeface="Arial"/>
                <a:cs typeface="Arial"/>
              </a:rPr>
              <a:t> research. </a:t>
            </a:r>
          </a:p>
          <a:p>
            <a:pPr lvl="1">
              <a:lnSpc>
                <a:spcPct val="120000"/>
              </a:lnSpc>
            </a:pPr>
            <a:endParaRPr lang="en-US" sz="1200" dirty="0">
              <a:latin typeface="Arial"/>
              <a:cs typeface="Arial"/>
            </a:endParaRPr>
          </a:p>
          <a:p>
            <a:pPr marL="0" lvl="1">
              <a:lnSpc>
                <a:spcPct val="120000"/>
              </a:lnSpc>
            </a:pPr>
            <a:r>
              <a:rPr lang="en-US" sz="1200" dirty="0">
                <a:latin typeface="Arial"/>
                <a:cs typeface="Arial"/>
              </a:rPr>
              <a:t>14 multi-year research </a:t>
            </a:r>
            <a:r>
              <a:rPr lang="en-US" sz="1200" b="1" dirty="0">
                <a:latin typeface="Arial"/>
                <a:cs typeface="Arial"/>
              </a:rPr>
              <a:t>COMPETITIVE</a:t>
            </a:r>
            <a:r>
              <a:rPr lang="en-US" sz="1200" dirty="0">
                <a:latin typeface="Arial"/>
                <a:cs typeface="Arial"/>
              </a:rPr>
              <a:t> grants and more than 60 research papers published in international journals.</a:t>
            </a:r>
          </a:p>
          <a:p>
            <a:pPr marL="0" lvl="1">
              <a:lnSpc>
                <a:spcPct val="120000"/>
              </a:lnSpc>
            </a:pPr>
            <a:endParaRPr lang="en-US" sz="1200" dirty="0">
              <a:latin typeface="Arial"/>
              <a:cs typeface="Arial"/>
            </a:endParaRPr>
          </a:p>
          <a:p>
            <a:pPr marL="0" lvl="1">
              <a:lnSpc>
                <a:spcPct val="120000"/>
              </a:lnSpc>
            </a:pPr>
            <a:r>
              <a:rPr lang="en-US" sz="1200" b="1" dirty="0">
                <a:latin typeface="Arial"/>
                <a:cs typeface="Arial"/>
              </a:rPr>
              <a:t>INTEREST</a:t>
            </a:r>
            <a:r>
              <a:rPr lang="en-US" sz="1200" dirty="0">
                <a:latin typeface="Arial"/>
                <a:cs typeface="Arial"/>
              </a:rPr>
              <a:t> in understanding the events related to early synaptic dysfunction in AD.</a:t>
            </a:r>
          </a:p>
          <a:p>
            <a:pPr>
              <a:lnSpc>
                <a:spcPct val="120000"/>
              </a:lnSpc>
            </a:pPr>
            <a:endParaRPr lang="en-US" sz="1200" dirty="0">
              <a:latin typeface="Arial"/>
              <a:cs typeface="Arial"/>
            </a:endParaRPr>
          </a:p>
          <a:p>
            <a:pPr>
              <a:lnSpc>
                <a:spcPct val="120000"/>
              </a:lnSpc>
            </a:pPr>
            <a:r>
              <a:rPr lang="en-US" sz="1200" b="1" dirty="0">
                <a:latin typeface="Arial"/>
                <a:cs typeface="Arial"/>
              </a:rPr>
              <a:t>MOTIVATED</a:t>
            </a:r>
            <a:r>
              <a:rPr lang="en-US" sz="1200" dirty="0">
                <a:latin typeface="Arial"/>
                <a:cs typeface="Arial"/>
              </a:rPr>
              <a:t> to put our product on the market.</a:t>
            </a:r>
          </a:p>
          <a:p>
            <a:pPr>
              <a:lnSpc>
                <a:spcPct val="120000"/>
              </a:lnSpc>
            </a:pPr>
            <a:endParaRPr lang="en-US" sz="1200" dirty="0">
              <a:latin typeface="Arial"/>
              <a:cs typeface="Arial"/>
            </a:endParaRPr>
          </a:p>
        </p:txBody>
      </p:sp>
      <p:grpSp>
        <p:nvGrpSpPr>
          <p:cNvPr id="16" name="Agrupar 6">
            <a:extLst>
              <a:ext uri="{FF2B5EF4-FFF2-40B4-BE49-F238E27FC236}">
                <a16:creationId xmlns:a16="http://schemas.microsoft.com/office/drawing/2014/main" id="{8F2F8C8C-10DE-8148-86DA-4190A4B8A5BA}"/>
              </a:ext>
            </a:extLst>
          </p:cNvPr>
          <p:cNvGrpSpPr/>
          <p:nvPr/>
        </p:nvGrpSpPr>
        <p:grpSpPr>
          <a:xfrm>
            <a:off x="1055440" y="1654550"/>
            <a:ext cx="2453962" cy="4402182"/>
            <a:chOff x="221052" y="1691471"/>
            <a:chExt cx="2453962" cy="4402182"/>
          </a:xfrm>
        </p:grpSpPr>
        <p:pic>
          <p:nvPicPr>
            <p:cNvPr id="17" name="Imagen 16">
              <a:extLst>
                <a:ext uri="{FF2B5EF4-FFF2-40B4-BE49-F238E27FC236}">
                  <a16:creationId xmlns:a16="http://schemas.microsoft.com/office/drawing/2014/main" id="{C7E95E48-DFDD-0A40-BFF5-0ABB71AA3DED}"/>
                </a:ext>
              </a:extLst>
            </p:cNvPr>
            <p:cNvPicPr>
              <a:picLocks noChangeAspect="1"/>
            </p:cNvPicPr>
            <p:nvPr/>
          </p:nvPicPr>
          <p:blipFill rotWithShape="1">
            <a:blip r:embed="rId6"/>
            <a:srcRect l="9018" r="11957"/>
            <a:stretch/>
          </p:blipFill>
          <p:spPr>
            <a:xfrm>
              <a:off x="397843" y="1691471"/>
              <a:ext cx="2061305" cy="1734495"/>
            </a:xfrm>
            <a:prstGeom prst="rect">
              <a:avLst/>
            </a:prstGeom>
            <a:ln>
              <a:noFill/>
            </a:ln>
            <a:effectLst>
              <a:softEdge rad="112500"/>
            </a:effectLst>
          </p:spPr>
        </p:pic>
        <p:sp>
          <p:nvSpPr>
            <p:cNvPr id="18" name="CuadroTexto 17">
              <a:extLst>
                <a:ext uri="{FF2B5EF4-FFF2-40B4-BE49-F238E27FC236}">
                  <a16:creationId xmlns:a16="http://schemas.microsoft.com/office/drawing/2014/main" id="{62B56C28-7232-CA4C-A4C4-94162D50CDD1}"/>
                </a:ext>
              </a:extLst>
            </p:cNvPr>
            <p:cNvSpPr txBox="1"/>
            <p:nvPr/>
          </p:nvSpPr>
          <p:spPr>
            <a:xfrm>
              <a:off x="221052" y="3692996"/>
              <a:ext cx="2453962" cy="2400657"/>
            </a:xfrm>
            <a:prstGeom prst="rect">
              <a:avLst/>
            </a:prstGeom>
            <a:noFill/>
          </p:spPr>
          <p:txBody>
            <a:bodyPr wrap="square" rtlCol="0">
              <a:spAutoFit/>
            </a:bodyPr>
            <a:lstStyle/>
            <a:p>
              <a:pPr algn="ctr"/>
              <a:r>
                <a:rPr lang="en-US" sz="1200" b="1" dirty="0">
                  <a:latin typeface="Arial"/>
                  <a:cs typeface="Arial"/>
                </a:rPr>
                <a:t>Team members involved in the project</a:t>
              </a:r>
            </a:p>
            <a:p>
              <a:pPr algn="ctr"/>
              <a:endParaRPr lang="en-US" sz="1200" dirty="0">
                <a:latin typeface="Arial"/>
                <a:cs typeface="Arial"/>
              </a:endParaRPr>
            </a:p>
            <a:p>
              <a:pPr algn="ctr"/>
              <a:r>
                <a:rPr lang="en-US" sz="1200" dirty="0">
                  <a:latin typeface="Arial"/>
                  <a:cs typeface="Arial"/>
                </a:rPr>
                <a:t>Alfredo J. Miñano Molina, </a:t>
              </a:r>
              <a:r>
                <a:rPr lang="en-US" sz="1200" dirty="0" err="1">
                  <a:latin typeface="Arial"/>
                  <a:cs typeface="Arial"/>
                </a:rPr>
                <a:t>Ph.D</a:t>
              </a:r>
              <a:endParaRPr lang="en-US" sz="1200" dirty="0">
                <a:latin typeface="Arial"/>
                <a:cs typeface="Arial"/>
              </a:endParaRPr>
            </a:p>
            <a:p>
              <a:pPr algn="ctr"/>
              <a:r>
                <a:rPr lang="en-US" sz="1100" i="1" dirty="0">
                  <a:latin typeface="Arial"/>
                  <a:cs typeface="Arial"/>
                </a:rPr>
                <a:t>Associate Research Scientist</a:t>
              </a:r>
            </a:p>
            <a:p>
              <a:pPr algn="ctr"/>
              <a:endParaRPr lang="en-US" sz="1200" dirty="0">
                <a:latin typeface="Arial"/>
                <a:cs typeface="Arial"/>
              </a:endParaRPr>
            </a:p>
            <a:p>
              <a:pPr algn="ctr"/>
              <a:r>
                <a:rPr lang="en-US" sz="1200" dirty="0">
                  <a:latin typeface="Arial"/>
                  <a:cs typeface="Arial"/>
                </a:rPr>
                <a:t>Dolores </a:t>
              </a:r>
              <a:r>
                <a:rPr lang="en-US" sz="1200" dirty="0" err="1">
                  <a:latin typeface="Arial"/>
                  <a:cs typeface="Arial"/>
                </a:rPr>
                <a:t>Siedlecki</a:t>
              </a:r>
              <a:r>
                <a:rPr lang="en-US" sz="1200" dirty="0">
                  <a:latin typeface="Arial"/>
                  <a:cs typeface="Arial"/>
                </a:rPr>
                <a:t> </a:t>
              </a:r>
              <a:r>
                <a:rPr lang="en-US" sz="1200" dirty="0" err="1">
                  <a:latin typeface="Arial"/>
                  <a:cs typeface="Arial"/>
                </a:rPr>
                <a:t>Wullich,Ph.D</a:t>
              </a:r>
              <a:endParaRPr lang="en-US" sz="1200" dirty="0">
                <a:latin typeface="Arial"/>
                <a:cs typeface="Arial"/>
              </a:endParaRPr>
            </a:p>
            <a:p>
              <a:pPr algn="ctr"/>
              <a:endParaRPr lang="en-US" sz="1100" i="1" dirty="0">
                <a:latin typeface="Arial"/>
                <a:cs typeface="Arial"/>
              </a:endParaRPr>
            </a:p>
            <a:p>
              <a:pPr algn="ctr"/>
              <a:r>
                <a:rPr lang="en-US" sz="1100" dirty="0">
                  <a:latin typeface="Arial"/>
                  <a:cs typeface="Arial"/>
                </a:rPr>
                <a:t>Cristina Fabregas</a:t>
              </a:r>
            </a:p>
            <a:p>
              <a:pPr algn="ctr"/>
              <a:r>
                <a:rPr lang="en-US" sz="1100" i="1" dirty="0" err="1">
                  <a:latin typeface="Arial"/>
                  <a:cs typeface="Arial"/>
                </a:rPr>
                <a:t>Ph.D</a:t>
              </a:r>
              <a:r>
                <a:rPr lang="en-US" sz="1100" i="1" dirty="0">
                  <a:latin typeface="Arial"/>
                  <a:cs typeface="Arial"/>
                </a:rPr>
                <a:t> Student</a:t>
              </a:r>
            </a:p>
            <a:p>
              <a:pPr algn="ctr"/>
              <a:endParaRPr lang="en-US" sz="1100" i="1" dirty="0">
                <a:latin typeface="Arial"/>
                <a:cs typeface="Arial"/>
              </a:endParaRPr>
            </a:p>
            <a:p>
              <a:pPr algn="ctr"/>
              <a:r>
                <a:rPr lang="en-US" sz="1200" dirty="0">
                  <a:latin typeface="Arial"/>
                  <a:cs typeface="Arial"/>
                </a:rPr>
                <a:t>Lucas Martín </a:t>
              </a:r>
              <a:r>
                <a:rPr lang="en-US" sz="1200" dirty="0" err="1">
                  <a:latin typeface="Arial"/>
                  <a:cs typeface="Arial"/>
                </a:rPr>
                <a:t>Pinardi</a:t>
              </a:r>
              <a:endParaRPr lang="en-US" sz="1200" dirty="0">
                <a:latin typeface="Arial"/>
                <a:cs typeface="Arial"/>
              </a:endParaRPr>
            </a:p>
            <a:p>
              <a:pPr algn="ctr"/>
              <a:r>
                <a:rPr lang="en-US" sz="1100" i="1" dirty="0">
                  <a:latin typeface="Arial"/>
                  <a:cs typeface="Arial"/>
                </a:rPr>
                <a:t>(support from TTO-UAB)</a:t>
              </a:r>
            </a:p>
          </p:txBody>
        </p:sp>
      </p:grpSp>
    </p:spTree>
    <p:extLst>
      <p:ext uri="{BB962C8B-B14F-4D97-AF65-F5344CB8AC3E}">
        <p14:creationId xmlns:p14="http://schemas.microsoft.com/office/powerpoint/2010/main" val="2983625959"/>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2937</TotalTime>
  <Words>740</Words>
  <Application>Microsoft Macintosh PowerPoint</Application>
  <PresentationFormat>Panorámica</PresentationFormat>
  <Paragraphs>119</Paragraphs>
  <Slides>9</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Calibri</vt:lpstr>
      <vt:lpstr>Century Gothic</vt:lpstr>
      <vt:lpstr>Tahoma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javier</dc:creator>
  <cp:lastModifiedBy>José Rodríguez Álvarez</cp:lastModifiedBy>
  <cp:revision>152</cp:revision>
  <dcterms:created xsi:type="dcterms:W3CDTF">2011-02-09T10:32:11Z</dcterms:created>
  <dcterms:modified xsi:type="dcterms:W3CDTF">2020-10-16T20:21:28Z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DISdDocName">
    <vt:lpwstr>PRODF324044</vt:lpwstr>
  </property>
  <property fmtid="{D5CDD505-2E9C-101B-9397-08002B2CF9AE}" pid="3" name="DISProperties">
    <vt:lpwstr>DISdDocName,DIScgiUrl,DISdUser,DISdID,DISTaskPaneUrl</vt:lpwstr>
  </property>
  <property fmtid="{D5CDD505-2E9C-101B-9397-08002B2CF9AE}" pid="4" name="DIScgiUrl">
    <vt:lpwstr>http://domainfarmasites:16200/cs/idcplg</vt:lpwstr>
  </property>
  <property fmtid="{D5CDD505-2E9C-101B-9397-08002B2CF9AE}" pid="5" name="DISdUser">
    <vt:lpwstr>weblogic</vt:lpwstr>
  </property>
  <property fmtid="{D5CDD505-2E9C-101B-9397-08002B2CF9AE}" pid="6" name="DISdID">
    <vt:lpwstr>340959</vt:lpwstr>
  </property>
  <property fmtid="{D5CDD505-2E9C-101B-9397-08002B2CF9AE}" pid="7" name="DISTaskPaneUrl">
    <vt:lpwstr>http://domainfarmasites:16200/cs/idcplg?ClientControlled=DocMan&amp;coreContentOnly=1&amp;WebdavRequest=1&amp;IdcService=DOC_INFO&amp;dID=340959</vt:lpwstr>
  </property>
</Properties>
</file>